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270"/>
  </p:notesMasterIdLst>
  <p:sldIdLst>
    <p:sldId id="256" r:id="rId2"/>
    <p:sldId id="1734" r:id="rId3"/>
    <p:sldId id="1595" r:id="rId4"/>
    <p:sldId id="1608" r:id="rId5"/>
    <p:sldId id="1365" r:id="rId6"/>
    <p:sldId id="1751" r:id="rId7"/>
    <p:sldId id="1598" r:id="rId8"/>
    <p:sldId id="1599" r:id="rId9"/>
    <p:sldId id="1737" r:id="rId10"/>
    <p:sldId id="1667" r:id="rId11"/>
    <p:sldId id="1742" r:id="rId12"/>
    <p:sldId id="1741" r:id="rId13"/>
    <p:sldId id="1666" r:id="rId14"/>
    <p:sldId id="1601" r:id="rId15"/>
    <p:sldId id="1671" r:id="rId16"/>
    <p:sldId id="1600" r:id="rId17"/>
    <p:sldId id="1668" r:id="rId18"/>
    <p:sldId id="1602" r:id="rId19"/>
    <p:sldId id="1669" r:id="rId20"/>
    <p:sldId id="1708" r:id="rId21"/>
    <p:sldId id="1736" r:id="rId22"/>
    <p:sldId id="1709" r:id="rId23"/>
    <p:sldId id="1710" r:id="rId24"/>
    <p:sldId id="1616" r:id="rId25"/>
    <p:sldId id="1658" r:id="rId26"/>
    <p:sldId id="1659" r:id="rId27"/>
    <p:sldId id="1617" r:id="rId28"/>
    <p:sldId id="1758" r:id="rId29"/>
    <p:sldId id="1759" r:id="rId30"/>
    <p:sldId id="1760" r:id="rId31"/>
    <p:sldId id="1761" r:id="rId32"/>
    <p:sldId id="1754" r:id="rId33"/>
    <p:sldId id="1679" r:id="rId34"/>
    <p:sldId id="1618" r:id="rId35"/>
    <p:sldId id="1619" r:id="rId36"/>
    <p:sldId id="1755" r:id="rId37"/>
    <p:sldId id="1748" r:id="rId38"/>
    <p:sldId id="1621" r:id="rId39"/>
    <p:sldId id="1756" r:id="rId40"/>
    <p:sldId id="1620" r:id="rId41"/>
    <p:sldId id="1757" r:id="rId42"/>
    <p:sldId id="1749" r:id="rId43"/>
    <p:sldId id="1753" r:id="rId44"/>
    <p:sldId id="1750" r:id="rId45"/>
    <p:sldId id="1752" r:id="rId46"/>
    <p:sldId id="1596" r:id="rId47"/>
    <p:sldId id="1592" r:id="rId48"/>
    <p:sldId id="1648" r:id="rId49"/>
    <p:sldId id="1609" r:id="rId50"/>
    <p:sldId id="1610" r:id="rId51"/>
    <p:sldId id="1611" r:id="rId52"/>
    <p:sldId id="1623" r:id="rId53"/>
    <p:sldId id="1624" r:id="rId54"/>
    <p:sldId id="1738" r:id="rId55"/>
    <p:sldId id="1625" r:id="rId56"/>
    <p:sldId id="1649" r:id="rId57"/>
    <p:sldId id="1650" r:id="rId58"/>
    <p:sldId id="1651" r:id="rId59"/>
    <p:sldId id="1652" r:id="rId60"/>
    <p:sldId id="1626" r:id="rId61"/>
    <p:sldId id="1627" r:id="rId62"/>
    <p:sldId id="1628" r:id="rId63"/>
    <p:sldId id="1629" r:id="rId64"/>
    <p:sldId id="1675" r:id="rId65"/>
    <p:sldId id="1676" r:id="rId66"/>
    <p:sldId id="1630" r:id="rId67"/>
    <p:sldId id="1678" r:id="rId68"/>
    <p:sldId id="1677" r:id="rId69"/>
    <p:sldId id="1705" r:id="rId70"/>
    <p:sldId id="1743" r:id="rId71"/>
    <p:sldId id="1746" r:id="rId72"/>
    <p:sldId id="1745" r:id="rId73"/>
    <p:sldId id="1747" r:id="rId74"/>
    <p:sldId id="1744" r:id="rId75"/>
    <p:sldId id="1631" r:id="rId76"/>
    <p:sldId id="1632" r:id="rId77"/>
    <p:sldId id="1739" r:id="rId78"/>
    <p:sldId id="1633" r:id="rId79"/>
    <p:sldId id="1634" r:id="rId80"/>
    <p:sldId id="1635" r:id="rId81"/>
    <p:sldId id="1636" r:id="rId82"/>
    <p:sldId id="1637" r:id="rId83"/>
    <p:sldId id="1638" r:id="rId84"/>
    <p:sldId id="1639" r:id="rId85"/>
    <p:sldId id="1640" r:id="rId86"/>
    <p:sldId id="1641" r:id="rId87"/>
    <p:sldId id="1642" r:id="rId88"/>
    <p:sldId id="1643" r:id="rId89"/>
    <p:sldId id="1644" r:id="rId90"/>
    <p:sldId id="1645" r:id="rId91"/>
    <p:sldId id="1646" r:id="rId92"/>
    <p:sldId id="1593" r:id="rId93"/>
    <p:sldId id="1672" r:id="rId94"/>
    <p:sldId id="1594" r:id="rId95"/>
    <p:sldId id="1582" r:id="rId96"/>
    <p:sldId id="1583" r:id="rId97"/>
    <p:sldId id="1584" r:id="rId98"/>
    <p:sldId id="1585" r:id="rId99"/>
    <p:sldId id="1586" r:id="rId100"/>
    <p:sldId id="1587" r:id="rId101"/>
    <p:sldId id="1588" r:id="rId102"/>
    <p:sldId id="1589" r:id="rId103"/>
    <p:sldId id="1590" r:id="rId104"/>
    <p:sldId id="1597" r:id="rId105"/>
    <p:sldId id="1654" r:id="rId106"/>
    <p:sldId id="1614" r:id="rId107"/>
    <p:sldId id="1615" r:id="rId108"/>
    <p:sldId id="1653" r:id="rId109"/>
    <p:sldId id="1690" r:id="rId110"/>
    <p:sldId id="1691" r:id="rId111"/>
    <p:sldId id="1692" r:id="rId112"/>
    <p:sldId id="1693" r:id="rId113"/>
    <p:sldId id="1694" r:id="rId114"/>
    <p:sldId id="1695" r:id="rId115"/>
    <p:sldId id="1698" r:id="rId116"/>
    <p:sldId id="1696" r:id="rId117"/>
    <p:sldId id="1697" r:id="rId118"/>
    <p:sldId id="1699" r:id="rId119"/>
    <p:sldId id="1701" r:id="rId120"/>
    <p:sldId id="1702" r:id="rId121"/>
    <p:sldId id="1700" r:id="rId122"/>
    <p:sldId id="1740" r:id="rId123"/>
    <p:sldId id="1477" r:id="rId124"/>
    <p:sldId id="1480" r:id="rId125"/>
    <p:sldId id="1478" r:id="rId126"/>
    <p:sldId id="1479" r:id="rId127"/>
    <p:sldId id="1489" r:id="rId128"/>
    <p:sldId id="1657" r:id="rId129"/>
    <p:sldId id="1490" r:id="rId130"/>
    <p:sldId id="1706" r:id="rId131"/>
    <p:sldId id="1681" r:id="rId132"/>
    <p:sldId id="1491" r:id="rId133"/>
    <p:sldId id="1680" r:id="rId134"/>
    <p:sldId id="1682" r:id="rId135"/>
    <p:sldId id="1683" r:id="rId136"/>
    <p:sldId id="1684" r:id="rId137"/>
    <p:sldId id="1686" r:id="rId138"/>
    <p:sldId id="1687" r:id="rId139"/>
    <p:sldId id="1688" r:id="rId140"/>
    <p:sldId id="1689" r:id="rId141"/>
    <p:sldId id="1496" r:id="rId142"/>
    <p:sldId id="1497" r:id="rId143"/>
    <p:sldId id="1500" r:id="rId144"/>
    <p:sldId id="1501" r:id="rId145"/>
    <p:sldId id="1502" r:id="rId146"/>
    <p:sldId id="1503" r:id="rId147"/>
    <p:sldId id="1504" r:id="rId148"/>
    <p:sldId id="1508" r:id="rId149"/>
    <p:sldId id="1525" r:id="rId150"/>
    <p:sldId id="1537" r:id="rId151"/>
    <p:sldId id="1526" r:id="rId152"/>
    <p:sldId id="1527" r:id="rId153"/>
    <p:sldId id="1536" r:id="rId154"/>
    <p:sldId id="1528" r:id="rId155"/>
    <p:sldId id="1529" r:id="rId156"/>
    <p:sldId id="1531" r:id="rId157"/>
    <p:sldId id="1530" r:id="rId158"/>
    <p:sldId id="1535" r:id="rId159"/>
    <p:sldId id="1532" r:id="rId160"/>
    <p:sldId id="1533" r:id="rId161"/>
    <p:sldId id="1534" r:id="rId162"/>
    <p:sldId id="1539" r:id="rId163"/>
    <p:sldId id="1538" r:id="rId164"/>
    <p:sldId id="1703" r:id="rId165"/>
    <p:sldId id="1704" r:id="rId166"/>
    <p:sldId id="1540" r:id="rId167"/>
    <p:sldId id="1543" r:id="rId168"/>
    <p:sldId id="1544" r:id="rId169"/>
    <p:sldId id="1545" r:id="rId170"/>
    <p:sldId id="1546" r:id="rId171"/>
    <p:sldId id="1547" r:id="rId172"/>
    <p:sldId id="1548" r:id="rId173"/>
    <p:sldId id="1541" r:id="rId174"/>
    <p:sldId id="1542" r:id="rId175"/>
    <p:sldId id="1488" r:id="rId176"/>
    <p:sldId id="1482" r:id="rId177"/>
    <p:sldId id="1473" r:id="rId178"/>
    <p:sldId id="1564" r:id="rId179"/>
    <p:sldId id="1565" r:id="rId180"/>
    <p:sldId id="1566" r:id="rId181"/>
    <p:sldId id="1475" r:id="rId182"/>
    <p:sldId id="1466" r:id="rId183"/>
    <p:sldId id="1474" r:id="rId184"/>
    <p:sldId id="1467" r:id="rId185"/>
    <p:sldId id="1468" r:id="rId186"/>
    <p:sldId id="1470" r:id="rId187"/>
    <p:sldId id="1469" r:id="rId188"/>
    <p:sldId id="1471" r:id="rId189"/>
    <p:sldId id="1472" r:id="rId190"/>
    <p:sldId id="1576" r:id="rId191"/>
    <p:sldId id="1577" r:id="rId192"/>
    <p:sldId id="1580" r:id="rId193"/>
    <p:sldId id="1581" r:id="rId194"/>
    <p:sldId id="1579" r:id="rId195"/>
    <p:sldId id="1575" r:id="rId196"/>
    <p:sldId id="1572" r:id="rId197"/>
    <p:sldId id="1573" r:id="rId198"/>
    <p:sldId id="1574" r:id="rId199"/>
    <p:sldId id="1647" r:id="rId200"/>
    <p:sldId id="1456" r:id="rId201"/>
    <p:sldId id="1673" r:id="rId202"/>
    <p:sldId id="1461" r:id="rId203"/>
    <p:sldId id="1674" r:id="rId204"/>
    <p:sldId id="1459" r:id="rId205"/>
    <p:sldId id="1462" r:id="rId206"/>
    <p:sldId id="1463" r:id="rId207"/>
    <p:sldId id="1330" r:id="rId208"/>
    <p:sldId id="1375" r:id="rId209"/>
    <p:sldId id="1372" r:id="rId210"/>
    <p:sldId id="1405" r:id="rId211"/>
    <p:sldId id="1406" r:id="rId212"/>
    <p:sldId id="1408" r:id="rId213"/>
    <p:sldId id="1409" r:id="rId214"/>
    <p:sldId id="1376" r:id="rId215"/>
    <p:sldId id="1662" r:id="rId216"/>
    <p:sldId id="1377" r:id="rId217"/>
    <p:sldId id="1378" r:id="rId218"/>
    <p:sldId id="1373" r:id="rId219"/>
    <p:sldId id="1374" r:id="rId220"/>
    <p:sldId id="1331" r:id="rId221"/>
    <p:sldId id="1332" r:id="rId222"/>
    <p:sldId id="1333" r:id="rId223"/>
    <p:sldId id="1334" r:id="rId224"/>
    <p:sldId id="1336" r:id="rId225"/>
    <p:sldId id="1370" r:id="rId226"/>
    <p:sldId id="1371" r:id="rId227"/>
    <p:sldId id="1338" r:id="rId228"/>
    <p:sldId id="1339" r:id="rId229"/>
    <p:sldId id="1394" r:id="rId230"/>
    <p:sldId id="1341" r:id="rId231"/>
    <p:sldId id="1342" r:id="rId232"/>
    <p:sldId id="1343" r:id="rId233"/>
    <p:sldId id="1364" r:id="rId234"/>
    <p:sldId id="1349" r:id="rId235"/>
    <p:sldId id="1762" r:id="rId236"/>
    <p:sldId id="1763" r:id="rId237"/>
    <p:sldId id="1764" r:id="rId238"/>
    <p:sldId id="1765" r:id="rId239"/>
    <p:sldId id="1766" r:id="rId240"/>
    <p:sldId id="1413" r:id="rId241"/>
    <p:sldId id="1414" r:id="rId242"/>
    <p:sldId id="1415" r:id="rId243"/>
    <p:sldId id="1656" r:id="rId244"/>
    <p:sldId id="1719" r:id="rId245"/>
    <p:sldId id="1722" r:id="rId246"/>
    <p:sldId id="1723" r:id="rId247"/>
    <p:sldId id="1724" r:id="rId248"/>
    <p:sldId id="1725" r:id="rId249"/>
    <p:sldId id="1726" r:id="rId250"/>
    <p:sldId id="1735" r:id="rId251"/>
    <p:sldId id="1727" r:id="rId252"/>
    <p:sldId id="1728" r:id="rId253"/>
    <p:sldId id="1729" r:id="rId254"/>
    <p:sldId id="1716" r:id="rId255"/>
    <p:sldId id="1733" r:id="rId256"/>
    <p:sldId id="1731" r:id="rId257"/>
    <p:sldId id="1732" r:id="rId258"/>
    <p:sldId id="1714" r:id="rId259"/>
    <p:sldId id="1715" r:id="rId260"/>
    <p:sldId id="1416" r:id="rId261"/>
    <p:sldId id="1417" r:id="rId262"/>
    <p:sldId id="1718" r:id="rId263"/>
    <p:sldId id="1420" r:id="rId264"/>
    <p:sldId id="1720" r:id="rId265"/>
    <p:sldId id="1421" r:id="rId266"/>
    <p:sldId id="1422" r:id="rId267"/>
    <p:sldId id="1386" r:id="rId268"/>
    <p:sldId id="1382" r:id="rId2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512" autoAdjust="0"/>
  </p:normalViewPr>
  <p:slideViewPr>
    <p:cSldViewPr>
      <p:cViewPr>
        <p:scale>
          <a:sx n="82" d="100"/>
          <a:sy n="82" d="100"/>
        </p:scale>
        <p:origin x="-1474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presProps" Target="pres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32F91E3-6848-45B1-B3B1-BFB9DDE78390}" type="datetimeFigureOut">
              <a:rPr lang="ko-KR" altLang="en-US" smtClean="0"/>
              <a:t>2017-03-20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9600" dirty="0" err="1" smtClean="0"/>
              <a:t>텐서플로우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 이해하기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(r0.12)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graph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7200" y="1628800"/>
            <a:ext cx="8229600" cy="16561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텐서플로우는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빌딩구조와 실행구조</a:t>
            </a:r>
            <a:r>
              <a:rPr lang="en-US" altLang="ko-KR" dirty="0" smtClean="0"/>
              <a:t>(session)</a:t>
            </a:r>
            <a:r>
              <a:rPr lang="ko-KR" altLang="en-US" dirty="0" smtClean="0"/>
              <a:t>가 분리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39" y="2963044"/>
            <a:ext cx="67913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88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TensorArray</a:t>
            </a:r>
            <a:r>
              <a:rPr lang="en-US" altLang="ko-KR" dirty="0"/>
              <a:t> : </a:t>
            </a:r>
            <a:r>
              <a:rPr lang="en-US" altLang="ko-KR" dirty="0" smtClean="0"/>
              <a:t>gather </a:t>
            </a:r>
            <a:r>
              <a:rPr lang="ko-KR" altLang="en-US" dirty="0"/>
              <a:t>하기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TensorArray</a:t>
            </a:r>
            <a:r>
              <a:rPr lang="ko-KR" altLang="en-US" dirty="0" smtClean="0"/>
              <a:t>로 정의된 것을 </a:t>
            </a:r>
            <a:r>
              <a:rPr lang="en-US" altLang="ko-KR" dirty="0" smtClean="0"/>
              <a:t>gather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읽으면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으로 처리되어 </a:t>
            </a:r>
            <a:r>
              <a:rPr lang="en-US" altLang="ko-KR" dirty="0" smtClean="0"/>
              <a:t>session</a:t>
            </a:r>
            <a:r>
              <a:rPr lang="ko-KR" altLang="en-US" dirty="0" smtClean="0"/>
              <a:t>에서 출력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7" y="2996952"/>
            <a:ext cx="6181725" cy="374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0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pack/unpack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80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TensorArray</a:t>
            </a:r>
            <a:r>
              <a:rPr lang="en-US" altLang="ko-KR" dirty="0"/>
              <a:t> 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TensorArray</a:t>
            </a:r>
            <a:r>
              <a:rPr lang="ko-KR" altLang="en-US" dirty="0" smtClean="0"/>
              <a:t>로 정의된 것을 </a:t>
            </a:r>
            <a:r>
              <a:rPr lang="en-US" altLang="ko-KR" dirty="0" smtClean="0"/>
              <a:t>gather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읽으면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으로 처리되어 </a:t>
            </a:r>
            <a:r>
              <a:rPr lang="en-US" altLang="ko-KR" dirty="0" smtClean="0"/>
              <a:t>session</a:t>
            </a:r>
            <a:r>
              <a:rPr lang="ko-KR" altLang="en-US" dirty="0" smtClean="0"/>
              <a:t>에서 출력</a:t>
            </a:r>
            <a:endParaRPr lang="en-US" altLang="ko-KR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6120680" cy="389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9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TensorArray</a:t>
            </a:r>
            <a:r>
              <a:rPr lang="en-US" altLang="ko-KR" dirty="0"/>
              <a:t> </a:t>
            </a:r>
            <a:r>
              <a:rPr lang="en-US" altLang="ko-KR" dirty="0" smtClean="0"/>
              <a:t>: unpack/pack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Tensor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TensorArray</a:t>
            </a:r>
            <a:r>
              <a:rPr lang="ko-KR" altLang="en-US" dirty="0" smtClean="0"/>
              <a:t>로 전환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176464" cy="397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088" y="2446796"/>
            <a:ext cx="4065376" cy="377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4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8000" dirty="0" smtClean="0"/>
              <a:t>3. </a:t>
            </a:r>
            <a:r>
              <a:rPr lang="en-US" altLang="ko-KR" sz="8000" dirty="0" err="1" smtClean="0"/>
              <a:t>Tensorflow</a:t>
            </a:r>
            <a:r>
              <a:rPr lang="en-US" altLang="ko-KR" sz="8000" dirty="0" smtClean="0"/>
              <a:t/>
            </a:r>
            <a:br>
              <a:rPr lang="en-US" altLang="ko-KR" sz="8000" dirty="0" smtClean="0"/>
            </a:br>
            <a:r>
              <a:rPr lang="ko-KR" altLang="en-US" sz="8000" dirty="0" smtClean="0"/>
              <a:t>주요 함수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en-US" altLang="ko-KR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Operation</a:t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2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peration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err="1"/>
              <a:t>텐서플로우</a:t>
            </a:r>
            <a:r>
              <a:rPr lang="ko-KR" altLang="en-US" sz="3200" dirty="0"/>
              <a:t> 내의 </a:t>
            </a:r>
            <a:r>
              <a:rPr lang="en-US" altLang="ko-KR" sz="3200" dirty="0" smtClean="0"/>
              <a:t>Operation</a:t>
            </a:r>
            <a:endParaRPr lang="en-US" altLang="ko-KR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3212976"/>
            <a:ext cx="732155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7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peration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err="1"/>
              <a:t>텐서플로우</a:t>
            </a:r>
            <a:r>
              <a:rPr lang="ko-KR" altLang="en-US" sz="3200" dirty="0"/>
              <a:t> 내의 </a:t>
            </a:r>
            <a:r>
              <a:rPr lang="en-US" altLang="ko-KR" sz="3200" dirty="0"/>
              <a:t>Operation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68960"/>
            <a:ext cx="58674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Operation : graph</a:t>
            </a:r>
            <a:r>
              <a:rPr lang="ko-KR" altLang="en-US" dirty="0" smtClean="0"/>
              <a:t>에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Operation</a:t>
            </a:r>
            <a:r>
              <a:rPr lang="ko-KR" altLang="en-US" sz="3200" dirty="0" smtClean="0"/>
              <a:t>은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그래프에 표시됨</a:t>
            </a:r>
            <a:endParaRPr lang="en-US" altLang="ko-KR" sz="3200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2348880"/>
            <a:ext cx="6981825" cy="434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45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Input &amp; reader</a:t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6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7200" y="1628800"/>
            <a:ext cx="8229600" cy="16561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텐서플로우를</a:t>
            </a:r>
            <a:r>
              <a:rPr lang="ko-KR" altLang="en-US" dirty="0" smtClean="0"/>
              <a:t> 실행하고 </a:t>
            </a:r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35" y="2636912"/>
            <a:ext cx="816292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3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placeholder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/>
              <a:t>초기값이 </a:t>
            </a:r>
            <a:r>
              <a:rPr lang="ko-KR" altLang="en-US" sz="3200" dirty="0" smtClean="0"/>
              <a:t>없으므로 </a:t>
            </a:r>
            <a:r>
              <a:rPr lang="en-US" altLang="ko-KR" sz="3200" dirty="0" err="1" smtClean="0"/>
              <a:t>feed_dict</a:t>
            </a:r>
            <a:r>
              <a:rPr lang="ko-KR" altLang="en-US" sz="3200" dirty="0" smtClean="0"/>
              <a:t>으로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데이터를 넣어줘야 함</a:t>
            </a:r>
            <a:endParaRPr lang="en-US" altLang="ko-KR" sz="3200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999" y="2636912"/>
            <a:ext cx="6029325" cy="395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placeholder_with_default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초기값이 들어오므로 </a:t>
            </a:r>
            <a:r>
              <a:rPr lang="en-US" altLang="ko-KR" sz="3200" dirty="0" err="1" smtClean="0"/>
              <a:t>feed_dict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처리 없음</a:t>
            </a:r>
            <a:endParaRPr lang="en-US" altLang="ko-KR" sz="3200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420888"/>
            <a:ext cx="6019800" cy="43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60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read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49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python open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file</a:t>
            </a:r>
            <a:r>
              <a:rPr lang="ko-KR" altLang="en-US" sz="3200" dirty="0"/>
              <a:t>을 직접 </a:t>
            </a:r>
            <a:r>
              <a:rPr lang="ko-KR" altLang="en-US" sz="3200" dirty="0" err="1"/>
              <a:t>오픈해서</a:t>
            </a:r>
            <a:r>
              <a:rPr lang="ko-KR" altLang="en-US" sz="3200" dirty="0"/>
              <a:t> 처리</a:t>
            </a:r>
            <a:endParaRPr lang="en-US" altLang="ko-KR" sz="3200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564904"/>
            <a:ext cx="569595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97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read_file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err="1" smtClean="0"/>
              <a:t>Read_file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함수로 파일을 읽고 처리하기 </a:t>
            </a:r>
            <a:endParaRPr lang="en-US" altLang="ko-KR" sz="3200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564904"/>
            <a:ext cx="6905625" cy="412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7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CSV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: queue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8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csv file build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en-US" altLang="ko-KR" sz="3200" dirty="0" err="1" smtClean="0"/>
              <a:t>csv_file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함수로 파일을 읽고 처리하기 </a:t>
            </a:r>
            <a:endParaRPr lang="en-US" altLang="ko-KR" sz="3200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2924944"/>
            <a:ext cx="648652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01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csv file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en-US" altLang="ko-KR" sz="3200" dirty="0" smtClean="0"/>
              <a:t>csv </a:t>
            </a:r>
            <a:r>
              <a:rPr lang="ko-KR" altLang="en-US" sz="3200" dirty="0" smtClean="0"/>
              <a:t>파일 </a:t>
            </a:r>
            <a:r>
              <a:rPr lang="en-US" altLang="ko-KR" sz="3200" dirty="0" smtClean="0"/>
              <a:t>decode </a:t>
            </a:r>
            <a:r>
              <a:rPr lang="ko-KR" altLang="en-US" sz="3200" dirty="0" smtClean="0"/>
              <a:t>처리 </a:t>
            </a:r>
            <a:endParaRPr lang="en-US" altLang="ko-KR" sz="3200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1" y="2708920"/>
            <a:ext cx="8648700" cy="39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07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이미지 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71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이미지 파일 읽기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이미지 파일을 읽어서  </a:t>
            </a:r>
            <a:r>
              <a:rPr lang="en-US" altLang="ko-KR" sz="3200" dirty="0" smtClean="0"/>
              <a:t>resize</a:t>
            </a:r>
            <a:r>
              <a:rPr lang="ko-KR" altLang="en-US" sz="3200" dirty="0" smtClean="0"/>
              <a:t>보기 </a:t>
            </a:r>
            <a:endParaRPr lang="en-US" altLang="ko-KR" sz="3200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4743450" cy="452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14092"/>
            <a:ext cx="3825502" cy="311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18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tensorboard</a:t>
            </a:r>
            <a:r>
              <a:rPr lang="en-US" altLang="ko-KR" dirty="0" smtClean="0"/>
              <a:t> graph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7200" y="1628800"/>
            <a:ext cx="8229600" cy="16561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텐서플로우에서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실행된 </a:t>
            </a:r>
            <a:r>
              <a:rPr lang="en-US" altLang="ko-KR" dirty="0" smtClean="0"/>
              <a:t>graph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텐서보드에서</a:t>
            </a:r>
            <a:r>
              <a:rPr lang="ko-KR" altLang="en-US" dirty="0" smtClean="0"/>
              <a:t> 조회 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780928"/>
            <a:ext cx="735330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9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이미지 파일을 위치 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이미지 </a:t>
            </a:r>
            <a:r>
              <a:rPr lang="ko-KR" altLang="en-US" sz="3200" smtClean="0"/>
              <a:t>파일을 읽고  </a:t>
            </a:r>
            <a:r>
              <a:rPr lang="en-US" altLang="ko-KR" sz="3200" dirty="0" smtClean="0"/>
              <a:t>transpose</a:t>
            </a:r>
            <a:r>
              <a:rPr lang="ko-KR" altLang="en-US" sz="3200" dirty="0" smtClean="0"/>
              <a:t>해서 보기 </a:t>
            </a:r>
            <a:endParaRPr lang="en-US" altLang="ko-KR" sz="3200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402907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76872"/>
            <a:ext cx="21812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0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이미지 파일 읽고 역으로 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이미지 파일을 읽어서 역으로 보기 </a:t>
            </a:r>
            <a:endParaRPr lang="en-US" altLang="ko-KR" sz="3200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6086475" cy="421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2420888"/>
            <a:ext cx="4248472" cy="210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5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이미지 파일</a:t>
            </a:r>
            <a:r>
              <a:rPr lang="en-US" altLang="ko-KR" dirty="0" smtClean="0"/>
              <a:t>: slice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이미지 파일을 </a:t>
            </a:r>
            <a:r>
              <a:rPr lang="en-US" altLang="ko-KR" sz="3200" dirty="0" smtClean="0"/>
              <a:t>slice</a:t>
            </a:r>
            <a:r>
              <a:rPr lang="ko-KR" altLang="en-US" sz="3200" dirty="0" smtClean="0"/>
              <a:t>로 특정 영역만 처리됨</a:t>
            </a:r>
            <a:endParaRPr lang="en-US" altLang="ko-KR" sz="32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66389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784" y="2204864"/>
            <a:ext cx="4343672" cy="253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4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Tensor</a:t>
            </a:r>
            <a:br>
              <a:rPr lang="en-US" altLang="ko-KR" sz="6000" dirty="0" smtClean="0"/>
            </a:br>
            <a:r>
              <a:rPr lang="ko-KR" altLang="en-US" sz="6000" dirty="0" smtClean="0"/>
              <a:t>수학 연산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7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Tensor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17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사칙연산 </a:t>
            </a:r>
            <a:r>
              <a:rPr lang="en-US" altLang="ko-KR" dirty="0" smtClean="0"/>
              <a:t>: scalar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변수에 대한 </a:t>
            </a:r>
            <a:r>
              <a:rPr lang="en-US" altLang="ko-KR" sz="3200" dirty="0" smtClean="0"/>
              <a:t>scalar </a:t>
            </a:r>
            <a:r>
              <a:rPr lang="ko-KR" altLang="en-US" sz="3200" dirty="0" smtClean="0"/>
              <a:t>값에 대한 계산</a:t>
            </a:r>
            <a:endParaRPr lang="en-US" altLang="ko-KR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92896"/>
            <a:ext cx="4536504" cy="373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02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절대값</a:t>
            </a:r>
            <a:r>
              <a:rPr lang="en-US" altLang="ko-KR" dirty="0" smtClean="0"/>
              <a:t>,</a:t>
            </a:r>
            <a:r>
              <a:rPr lang="ko-KR" altLang="en-US" dirty="0" smtClean="0"/>
              <a:t>부호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 abs, </a:t>
            </a:r>
            <a:r>
              <a:rPr lang="en-US" altLang="ko-KR" sz="3200" dirty="0" err="1" smtClean="0"/>
              <a:t>neg</a:t>
            </a:r>
            <a:r>
              <a:rPr lang="en-US" altLang="ko-KR" sz="3200" dirty="0" smtClean="0"/>
              <a:t>, sign </a:t>
            </a:r>
            <a:r>
              <a:rPr lang="ko-KR" altLang="en-US" sz="3200" dirty="0" smtClean="0"/>
              <a:t>함수를 이용해서 부호를 알거나 양수 또는 음수로 변경</a:t>
            </a:r>
            <a:endParaRPr lang="en-US" altLang="ko-KR" sz="3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4381500" cy="383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24128" y="371703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neg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negative </a:t>
            </a:r>
            <a:r>
              <a:rPr lang="ko-KR" altLang="en-US" smtClean="0">
                <a:sym typeface="Wingdings" panose="05000000000000000000" pitchFamily="2" charset="2"/>
              </a:rPr>
              <a:t>변환</a:t>
            </a:r>
            <a:r>
              <a:rPr lang="en-US" altLang="ko-KR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9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사칙연산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벡터 나눗셈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나머지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벡터에 대한 나눗셈</a:t>
            </a:r>
            <a:r>
              <a:rPr lang="en-US" altLang="ko-KR" sz="3200" dirty="0" smtClean="0"/>
              <a:t>/</a:t>
            </a:r>
            <a:r>
              <a:rPr lang="ko-KR" altLang="en-US" sz="3200" dirty="0" smtClean="0"/>
              <a:t>나머지 계산</a:t>
            </a:r>
            <a:endParaRPr lang="en-US" altLang="ko-KR" sz="3200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52936"/>
            <a:ext cx="36576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52936"/>
            <a:ext cx="35528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9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사칙연산 </a:t>
            </a:r>
            <a:r>
              <a:rPr lang="en-US" altLang="ko-KR" dirty="0" smtClean="0"/>
              <a:t>: cross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3200" dirty="0"/>
              <a:t> a</a:t>
            </a:r>
            <a:r>
              <a:rPr lang="ko-KR" altLang="en-US" sz="3200" dirty="0"/>
              <a:t>와 </a:t>
            </a:r>
            <a:r>
              <a:rPr lang="en-US" altLang="ko-KR" sz="3200" dirty="0"/>
              <a:t>b</a:t>
            </a:r>
            <a:r>
              <a:rPr lang="ko-KR" altLang="en-US" sz="3200" dirty="0"/>
              <a:t>는 같은 </a:t>
            </a:r>
            <a:r>
              <a:rPr lang="ko-KR" altLang="en-US" sz="3200" dirty="0" err="1"/>
              <a:t>모양이어야합니다</a:t>
            </a:r>
            <a:r>
              <a:rPr lang="en-US" altLang="ko-KR" sz="3200" dirty="0"/>
              <a:t>. </a:t>
            </a:r>
            <a:r>
              <a:rPr lang="ko-KR" altLang="en-US" sz="3200" dirty="0"/>
              <a:t>단순 </a:t>
            </a:r>
            <a:r>
              <a:rPr lang="en-US" altLang="ko-KR" sz="3200" dirty="0"/>
              <a:t>3- </a:t>
            </a:r>
            <a:r>
              <a:rPr lang="ko-KR" altLang="en-US" sz="3200" dirty="0"/>
              <a:t>요소 벡터이거나 가장 안쪽 차원이 </a:t>
            </a:r>
            <a:r>
              <a:rPr lang="en-US" altLang="ko-KR" sz="3200" dirty="0"/>
              <a:t>3 </a:t>
            </a:r>
            <a:r>
              <a:rPr lang="ko-KR" altLang="en-US" sz="3200" dirty="0"/>
              <a:t>인 임의의 모양 일 수 </a:t>
            </a:r>
            <a:r>
              <a:rPr lang="ko-KR" altLang="en-US" sz="3200" dirty="0" smtClean="0"/>
              <a:t>있으며</a:t>
            </a:r>
            <a:r>
              <a:rPr lang="en-US" altLang="ko-KR" sz="3200" dirty="0" smtClean="0"/>
              <a:t>, </a:t>
            </a:r>
            <a:r>
              <a:rPr lang="ko-KR" altLang="en-US" sz="3200" dirty="0"/>
              <a:t>후자의 경우</a:t>
            </a:r>
            <a:r>
              <a:rPr lang="en-US" altLang="ko-KR" sz="3200" dirty="0"/>
              <a:t>, </a:t>
            </a:r>
            <a:r>
              <a:rPr lang="ko-KR" altLang="en-US" sz="3200" dirty="0"/>
              <a:t>대응하는 </a:t>
            </a:r>
            <a:r>
              <a:rPr lang="en-US" altLang="ko-KR" sz="3200" dirty="0"/>
              <a:t>3- </a:t>
            </a:r>
            <a:r>
              <a:rPr lang="ko-KR" altLang="en-US" sz="3200" dirty="0"/>
              <a:t>요소 벡터의 각 쌍이 독립적으로 교차 </a:t>
            </a:r>
            <a:r>
              <a:rPr lang="ko-KR" altLang="en-US" sz="3200" dirty="0" smtClean="0"/>
              <a:t>곱셈</a:t>
            </a:r>
            <a:endParaRPr lang="en-US" altLang="ko-KR" sz="32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005064"/>
            <a:ext cx="396044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3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r>
              <a:rPr lang="ko-KR" altLang="en-US" dirty="0" smtClean="0"/>
              <a:t>미분계수 </a:t>
            </a:r>
            <a:r>
              <a:rPr lang="en-US" altLang="ko-KR" dirty="0" err="1" smtClean="0"/>
              <a:t>gradiants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  </a:t>
            </a:r>
            <a:r>
              <a:rPr lang="en-US" altLang="ko-KR" sz="3200" dirty="0" smtClean="0"/>
              <a:t>2*x**2 </a:t>
            </a:r>
            <a:r>
              <a:rPr lang="ko-KR" altLang="en-US" sz="3200" dirty="0" smtClean="0"/>
              <a:t>함수에 대한 미분계수 구하기</a:t>
            </a:r>
            <a:endParaRPr lang="en-US" altLang="ko-KR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61860"/>
            <a:ext cx="4752528" cy="219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6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3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complex: </a:t>
            </a:r>
            <a:r>
              <a:rPr lang="ko-KR" altLang="en-US" dirty="0" smtClean="0"/>
              <a:t>복소수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 복소수에 대한 처리</a:t>
            </a:r>
            <a:endParaRPr lang="en-US" altLang="ko-KR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64904"/>
            <a:ext cx="5760639" cy="4159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22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Reduction/</a:t>
            </a:r>
            <a:r>
              <a:rPr lang="en-US" altLang="ko-KR" dirty="0"/>
              <a:t>Scan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57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reduce_sum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 smtClean="0"/>
              <a:t>행렬에 대한 </a:t>
            </a:r>
            <a:r>
              <a:rPr lang="ko-KR" altLang="en-US" sz="3200" dirty="0" err="1"/>
              <a:t>열</a:t>
            </a:r>
            <a:r>
              <a:rPr lang="ko-KR" altLang="en-US" sz="3200" dirty="0" err="1" smtClean="0"/>
              <a:t>축</a:t>
            </a:r>
            <a:r>
              <a:rPr lang="en-US" altLang="ko-KR" sz="3200" dirty="0" smtClean="0"/>
              <a:t>(</a:t>
            </a:r>
            <a:r>
              <a:rPr lang="en-US" altLang="ko-KR" sz="3200" dirty="0" err="1" smtClean="0"/>
              <a:t>reduction_indices</a:t>
            </a:r>
            <a:r>
              <a:rPr lang="en-US" altLang="ko-KR" sz="3200" dirty="0" smtClean="0"/>
              <a:t>=1)</a:t>
            </a:r>
            <a:r>
              <a:rPr lang="ko-KR" altLang="en-US" sz="3200" dirty="0" smtClean="0"/>
              <a:t>합산</a:t>
            </a:r>
            <a:endParaRPr lang="en-US" altLang="ko-KR" sz="3200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3048000" cy="370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750" y="2965715"/>
            <a:ext cx="4621713" cy="336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61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reduce_mean</a:t>
            </a:r>
            <a:r>
              <a:rPr lang="en-US" altLang="ko-KR" dirty="0" smtClean="0"/>
              <a:t>/min/max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 err="1" smtClean="0"/>
              <a:t>텐서에</a:t>
            </a:r>
            <a:r>
              <a:rPr lang="ko-KR" altLang="en-US" sz="3200" dirty="0" smtClean="0"/>
              <a:t> 대해 평균과 최소값과 최대값을 계산</a:t>
            </a:r>
            <a:endParaRPr lang="en-US" altLang="ko-KR" sz="3200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2578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2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reduce_any</a:t>
            </a:r>
            <a:r>
              <a:rPr lang="en-US" altLang="ko-KR" dirty="0" smtClean="0"/>
              <a:t>/all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 err="1" smtClean="0"/>
              <a:t>텐서를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구성하는 원소가 전부 </a:t>
            </a:r>
            <a:r>
              <a:rPr lang="en-US" altLang="ko-KR" sz="3200" dirty="0" smtClean="0"/>
              <a:t>True</a:t>
            </a:r>
            <a:r>
              <a:rPr lang="ko-KR" altLang="en-US" sz="3200" dirty="0" smtClean="0"/>
              <a:t>또는 </a:t>
            </a:r>
            <a:r>
              <a:rPr lang="en-US" altLang="ko-KR" sz="3200" dirty="0" smtClean="0"/>
              <a:t>False </a:t>
            </a:r>
            <a:r>
              <a:rPr lang="ko-KR" altLang="en-US" sz="3200" dirty="0" smtClean="0"/>
              <a:t>등을 체크</a:t>
            </a:r>
            <a:endParaRPr lang="en-US" altLang="ko-KR" sz="3200" dirty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3429000"/>
            <a:ext cx="60864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reduce_prod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logsumexp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 err="1" smtClean="0"/>
              <a:t>텐서에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대한 로그지수에 대한 값을 계산</a:t>
            </a:r>
            <a:endParaRPr lang="en-US" altLang="ko-KR" sz="3200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80927"/>
            <a:ext cx="5724525" cy="39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accumulate_n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 err="1" smtClean="0"/>
              <a:t>텐서에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대한 </a:t>
            </a:r>
            <a:r>
              <a:rPr lang="ko-KR" altLang="en-US" sz="3200" dirty="0" err="1" smtClean="0"/>
              <a:t>누적값을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shape</a:t>
            </a:r>
            <a:r>
              <a:rPr lang="ko-KR" altLang="en-US" sz="3200" dirty="0" smtClean="0"/>
              <a:t>에 맞춰 출력</a:t>
            </a:r>
            <a:endParaRPr lang="en-US" altLang="ko-KR" sz="3200" dirty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16" y="2924944"/>
            <a:ext cx="76295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cumsum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cumprod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 err="1" smtClean="0"/>
              <a:t>텐서에누적값이나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누적곱을</a:t>
            </a:r>
            <a:r>
              <a:rPr lang="ko-KR" altLang="en-US" sz="3200" dirty="0" smtClean="0"/>
              <a:t> 전체 보여주는 함수</a:t>
            </a:r>
            <a:endParaRPr lang="en-US" altLang="ko-KR" sz="3200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492896"/>
            <a:ext cx="6048375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5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0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segment_sum</a:t>
            </a:r>
            <a:r>
              <a:rPr lang="en-US" altLang="ko-KR" dirty="0" smtClean="0"/>
              <a:t>/prod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 err="1" smtClean="0"/>
              <a:t>텐서를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segment </a:t>
            </a:r>
            <a:r>
              <a:rPr lang="ko-KR" altLang="en-US" sz="3200" dirty="0" smtClean="0"/>
              <a:t>단위로 처리</a:t>
            </a:r>
            <a:r>
              <a:rPr lang="en-US" altLang="ko-KR" sz="3200" dirty="0" smtClean="0"/>
              <a:t>. Segment</a:t>
            </a:r>
            <a:r>
              <a:rPr lang="ko-KR" altLang="en-US" sz="3200" dirty="0" smtClean="0"/>
              <a:t>는 </a:t>
            </a:r>
            <a:r>
              <a:rPr lang="en-US" altLang="ko-KR" sz="3200" dirty="0" smtClean="0"/>
              <a:t>rank </a:t>
            </a:r>
            <a:r>
              <a:rPr lang="ko-KR" altLang="en-US" sz="3200" dirty="0" smtClean="0"/>
              <a:t>기준으로 분리 </a:t>
            </a:r>
            <a:endParaRPr lang="en-US" altLang="ko-KR" sz="3200" dirty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2708920"/>
            <a:ext cx="6448425" cy="415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8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Session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fetch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feed 2</a:t>
            </a:r>
            <a:r>
              <a:rPr lang="ko-KR" altLang="en-US" dirty="0" smtClean="0"/>
              <a:t>가지 방법으로 처리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3851920" y="2924944"/>
            <a:ext cx="4680520" cy="3384376"/>
            <a:chOff x="1403648" y="2924944"/>
            <a:chExt cx="6840760" cy="3384376"/>
          </a:xfrm>
        </p:grpSpPr>
        <p:sp>
          <p:nvSpPr>
            <p:cNvPr id="3" name="직사각형 2"/>
            <p:cNvSpPr/>
            <p:nvPr/>
          </p:nvSpPr>
          <p:spPr>
            <a:xfrm>
              <a:off x="1403648" y="3263682"/>
              <a:ext cx="2736304" cy="7920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Fetch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413992" y="5138530"/>
              <a:ext cx="2729527" cy="7920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Feeds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004048" y="2924944"/>
              <a:ext cx="3240360" cy="1429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연산의 결과를 </a:t>
              </a:r>
              <a:r>
                <a:rPr lang="en-US" altLang="ko-KR" sz="1600" dirty="0">
                  <a:solidFill>
                    <a:schemeClr val="tx1"/>
                  </a:solidFill>
                </a:rPr>
                <a:t>fetch </a:t>
              </a:r>
              <a:r>
                <a:rPr lang="ko-KR" altLang="en-US" sz="1600" dirty="0">
                  <a:solidFill>
                    <a:schemeClr val="tx1"/>
                  </a:solidFill>
                </a:rPr>
                <a:t>하는 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가져오는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)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방법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04048" y="4725144"/>
              <a:ext cx="3240360" cy="15841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>
                  <a:solidFill>
                    <a:schemeClr val="tx1"/>
                  </a:solidFill>
                </a:rPr>
                <a:t>Placeholder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에 값을 넣어 실행하는 방법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연결선 6"/>
            <p:cNvCxnSpPr>
              <a:stCxn id="3" idx="3"/>
              <a:endCxn id="4" idx="1"/>
            </p:cNvCxnSpPr>
            <p:nvPr/>
          </p:nvCxnSpPr>
          <p:spPr>
            <a:xfrm flipV="1">
              <a:off x="4139952" y="3639598"/>
              <a:ext cx="864096" cy="20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6" idx="3"/>
              <a:endCxn id="8" idx="1"/>
            </p:cNvCxnSpPr>
            <p:nvPr/>
          </p:nvCxnSpPr>
          <p:spPr>
            <a:xfrm flipV="1">
              <a:off x="4143519" y="5517232"/>
              <a:ext cx="860529" cy="173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683568" y="3789040"/>
            <a:ext cx="2520280" cy="2141578"/>
            <a:chOff x="251520" y="3789040"/>
            <a:chExt cx="3456384" cy="2880320"/>
          </a:xfrm>
        </p:grpSpPr>
        <p:sp>
          <p:nvSpPr>
            <p:cNvPr id="9" name="타원 8"/>
            <p:cNvSpPr/>
            <p:nvPr/>
          </p:nvSpPr>
          <p:spPr>
            <a:xfrm>
              <a:off x="2051720" y="4354252"/>
              <a:ext cx="1152128" cy="5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OP</a:t>
              </a:r>
              <a:endParaRPr lang="ko-KR" altLang="en-US" sz="1400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2051720" y="5223774"/>
              <a:ext cx="1152128" cy="5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OP</a:t>
              </a:r>
              <a:endParaRPr lang="ko-KR" altLang="en-US" sz="14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1560" y="5263884"/>
              <a:ext cx="792088" cy="509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VAR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51520" y="3789040"/>
              <a:ext cx="3456384" cy="2880320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5105" y="6293943"/>
              <a:ext cx="535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x</a:t>
              </a:r>
              <a:endParaRPr lang="ko-KR" altLang="en-US" sz="1400" dirty="0"/>
            </a:p>
          </p:txBody>
        </p:sp>
        <p:cxnSp>
          <p:nvCxnSpPr>
            <p:cNvPr id="16" name="직선 화살표 연결선 15"/>
            <p:cNvCxnSpPr>
              <a:stCxn id="11" idx="3"/>
              <a:endCxn id="12" idx="2"/>
            </p:cNvCxnSpPr>
            <p:nvPr/>
          </p:nvCxnSpPr>
          <p:spPr>
            <a:xfrm flipV="1">
              <a:off x="1403648" y="5517232"/>
              <a:ext cx="648072" cy="13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4" idx="0"/>
              <a:endCxn id="12" idx="4"/>
            </p:cNvCxnSpPr>
            <p:nvPr/>
          </p:nvCxnSpPr>
          <p:spPr>
            <a:xfrm flipH="1" flipV="1">
              <a:off x="2627784" y="5810690"/>
              <a:ext cx="5119" cy="4832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2" idx="0"/>
              <a:endCxn id="9" idx="4"/>
            </p:cNvCxnSpPr>
            <p:nvPr/>
          </p:nvCxnSpPr>
          <p:spPr>
            <a:xfrm flipV="1">
              <a:off x="2627784" y="4941168"/>
              <a:ext cx="0" cy="2826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 22"/>
          <p:cNvCxnSpPr>
            <a:stCxn id="9" idx="0"/>
            <a:endCxn id="3" idx="1"/>
          </p:cNvCxnSpPr>
          <p:nvPr/>
        </p:nvCxnSpPr>
        <p:spPr>
          <a:xfrm rot="5400000" flipH="1" flipV="1">
            <a:off x="2859310" y="3216678"/>
            <a:ext cx="549561" cy="143565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59937" y="3263682"/>
            <a:ext cx="1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fetch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17107" y="3944916"/>
            <a:ext cx="1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</a:t>
            </a:r>
            <a:r>
              <a:rPr lang="en-US" altLang="ko-KR" dirty="0" smtClean="0"/>
              <a:t>raph</a:t>
            </a:r>
            <a:endParaRPr lang="ko-KR" altLang="en-US" dirty="0"/>
          </a:p>
        </p:txBody>
      </p:sp>
      <p:cxnSp>
        <p:nvCxnSpPr>
          <p:cNvPr id="28" name="꺾인 연결선 27"/>
          <p:cNvCxnSpPr>
            <a:stCxn id="6" idx="1"/>
            <a:endCxn id="14" idx="2"/>
          </p:cNvCxnSpPr>
          <p:nvPr/>
        </p:nvCxnSpPr>
        <p:spPr>
          <a:xfrm rot="10800000" flipV="1">
            <a:off x="2419995" y="5534573"/>
            <a:ext cx="1439003" cy="345753"/>
          </a:xfrm>
          <a:prstGeom prst="bentConnector4">
            <a:avLst>
              <a:gd name="adj1" fmla="val 43215"/>
              <a:gd name="adj2" fmla="val 18066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22276" y="6237312"/>
            <a:ext cx="10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feed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57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segment_min</a:t>
            </a:r>
            <a:r>
              <a:rPr lang="en-US" altLang="ko-KR" dirty="0" smtClean="0"/>
              <a:t>/max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 err="1" smtClean="0"/>
              <a:t>텐서를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segment </a:t>
            </a:r>
            <a:r>
              <a:rPr lang="ko-KR" altLang="en-US" sz="3200" dirty="0" smtClean="0"/>
              <a:t>단위에서 각 </a:t>
            </a:r>
            <a:r>
              <a:rPr lang="ko-KR" altLang="en-US" sz="3200" dirty="0" err="1" smtClean="0"/>
              <a:t>행단위로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min, max</a:t>
            </a:r>
            <a:r>
              <a:rPr lang="ko-KR" altLang="en-US" sz="3200" dirty="0" smtClean="0"/>
              <a:t>로 처리</a:t>
            </a:r>
            <a:r>
              <a:rPr lang="en-US" altLang="ko-KR" sz="3200" dirty="0" smtClean="0"/>
              <a:t>. Segment</a:t>
            </a:r>
            <a:r>
              <a:rPr lang="ko-KR" altLang="en-US" sz="3200" dirty="0" smtClean="0"/>
              <a:t>는 </a:t>
            </a:r>
            <a:r>
              <a:rPr lang="en-US" altLang="ko-KR" sz="3200" dirty="0" smtClean="0"/>
              <a:t>rank </a:t>
            </a:r>
            <a:r>
              <a:rPr lang="ko-KR" altLang="en-US" sz="3200" dirty="0" smtClean="0"/>
              <a:t>기준으로 분리 </a:t>
            </a:r>
            <a:endParaRPr lang="en-US" altLang="ko-KR" sz="3200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2708920"/>
            <a:ext cx="56483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83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transpose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전치 행렬이나 </a:t>
            </a:r>
            <a:r>
              <a:rPr lang="ko-KR" altLang="en-US" dirty="0" err="1" smtClean="0"/>
              <a:t>축별로</a:t>
            </a:r>
            <a:r>
              <a:rPr lang="ko-KR" altLang="en-US" dirty="0" smtClean="0"/>
              <a:t> 행렬을 변경하기</a:t>
            </a: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84985"/>
            <a:ext cx="7200800" cy="411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84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diag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주어진 원소들을 대각행렬의 원소로 매칭시켜서 대각행렬을 만들기</a:t>
            </a:r>
            <a:endParaRPr lang="en-US" altLang="ko-KR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1530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83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Matmul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행렬곱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두 </a:t>
            </a:r>
            <a:r>
              <a:rPr lang="ko-KR" altLang="en-US" dirty="0" err="1" smtClean="0"/>
              <a:t>텐서에</a:t>
            </a:r>
            <a:r>
              <a:rPr lang="ko-KR" altLang="en-US" dirty="0" smtClean="0"/>
              <a:t> 대한 행렬을 곱한 결과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2780928"/>
            <a:ext cx="61436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11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Inverse :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역행렬</a:t>
            </a:r>
            <a:r>
              <a:rPr lang="ko-KR" altLang="en-US" dirty="0" smtClean="0"/>
              <a:t> 구하기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3284984"/>
            <a:ext cx="53625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9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matrix_determinant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행렰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행렬식 구하기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996952"/>
            <a:ext cx="56102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98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대각 원소의 합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2" y="2780928"/>
            <a:ext cx="3816424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420888"/>
            <a:ext cx="4392488" cy="411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7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eye : </a:t>
            </a:r>
            <a:r>
              <a:rPr lang="ko-KR" altLang="en-US" dirty="0" smtClean="0"/>
              <a:t>단위행</a:t>
            </a:r>
            <a:r>
              <a:rPr lang="ko-KR" altLang="en-US" dirty="0"/>
              <a:t>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단위행렬 만들기</a:t>
            </a:r>
            <a:endParaRPr lang="en-US" altLang="ko-KR" dirty="0" smtClean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2" y="3452529"/>
            <a:ext cx="42195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68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43608" y="1412776"/>
            <a:ext cx="7795592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Tensor</a:t>
            </a:r>
            <a:br>
              <a:rPr lang="en-US" altLang="ko-KR" sz="6000" dirty="0" smtClean="0"/>
            </a:br>
            <a:r>
              <a:rPr lang="en-US" altLang="ko-KR" sz="6000" dirty="0" smtClean="0"/>
              <a:t>control flow</a:t>
            </a:r>
            <a:br>
              <a:rPr lang="en-US" altLang="ko-KR" sz="6000" dirty="0" smtClean="0"/>
            </a:br>
            <a:r>
              <a:rPr lang="ko-KR" altLang="en-US" sz="6000" dirty="0" smtClean="0"/>
              <a:t>연</a:t>
            </a:r>
            <a:r>
              <a:rPr lang="ko-KR" altLang="en-US" sz="6000" dirty="0"/>
              <a:t>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8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With </a:t>
            </a:r>
            <a:r>
              <a:rPr lang="ko-KR" altLang="en-US" dirty="0" smtClean="0"/>
              <a:t>구문 </a:t>
            </a:r>
            <a:r>
              <a:rPr lang="en-US" altLang="ko-KR" dirty="0" smtClean="0"/>
              <a:t>: Session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with </a:t>
            </a:r>
            <a:r>
              <a:rPr lang="ko-KR" altLang="en-US" sz="3200" dirty="0" smtClean="0"/>
              <a:t>구문을 사용시 </a:t>
            </a:r>
            <a:r>
              <a:rPr lang="en-US" altLang="ko-KR" sz="3200" dirty="0" smtClean="0"/>
              <a:t>close()</a:t>
            </a:r>
            <a:r>
              <a:rPr lang="ko-KR" altLang="en-US" sz="3200" dirty="0" smtClean="0"/>
              <a:t>를 별도로 사용하지 않아도 됨</a:t>
            </a:r>
            <a:endParaRPr lang="en-US" altLang="ko-KR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924944"/>
            <a:ext cx="468052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61048"/>
            <a:ext cx="252028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3019" y="339764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 dirty="0" err="1" smtClean="0"/>
              <a:t>파이썬</a:t>
            </a:r>
            <a:r>
              <a:rPr lang="ko-KR" altLang="en-US" u="sng" dirty="0" smtClean="0"/>
              <a:t> 기본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68657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자기 복제 및 </a:t>
            </a:r>
            <a:r>
              <a:rPr lang="en-US" altLang="ko-KR" dirty="0" smtClean="0"/>
              <a:t>tuple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4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identity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내용과 형태가 같은 </a:t>
            </a:r>
            <a:r>
              <a:rPr lang="ko-KR" altLang="en-US" dirty="0" err="1" smtClean="0"/>
              <a:t>텐서를</a:t>
            </a:r>
            <a:r>
              <a:rPr lang="ko-KR" altLang="en-US" dirty="0" smtClean="0"/>
              <a:t> 만들기 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28" y="2708920"/>
            <a:ext cx="42481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78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텐서들을</a:t>
            </a:r>
            <a:r>
              <a:rPr lang="ko-KR" altLang="en-US" dirty="0" smtClean="0"/>
              <a:t> 모아서 </a:t>
            </a:r>
            <a:r>
              <a:rPr lang="en-US" altLang="ko-KR" dirty="0" smtClean="0"/>
              <a:t>tuple(list)</a:t>
            </a:r>
            <a:r>
              <a:rPr lang="ko-KR" altLang="en-US" dirty="0" smtClean="0"/>
              <a:t>로 만들기</a:t>
            </a:r>
            <a:endParaRPr lang="en-US" altLang="ko-KR" dirty="0" smtClean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73" y="2420888"/>
            <a:ext cx="6896100" cy="416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3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조건 흐름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66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cond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삼항연산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operation</a:t>
            </a:r>
            <a:r>
              <a:rPr lang="ko-KR" altLang="en-US" dirty="0" smtClean="0"/>
              <a:t>을 실행하기</a:t>
            </a:r>
            <a:endParaRPr lang="en-US" altLang="ko-KR" dirty="0" smtClean="0"/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3429000"/>
            <a:ext cx="64389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41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case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조건을 체크해서 </a:t>
            </a:r>
            <a:r>
              <a:rPr lang="en-US" altLang="ko-KR" dirty="0" smtClean="0"/>
              <a:t>operation</a:t>
            </a:r>
            <a:r>
              <a:rPr lang="ko-KR" altLang="en-US" dirty="0" smtClean="0"/>
              <a:t>을 실행</a:t>
            </a: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74" y="2996952"/>
            <a:ext cx="591502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8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err="1" smtClean="0"/>
              <a:t>while_loop</a:t>
            </a:r>
            <a:r>
              <a:rPr lang="en-US" altLang="ko-KR" dirty="0" smtClean="0"/>
              <a:t> 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조건과 몸체를 만들어 </a:t>
            </a:r>
            <a:r>
              <a:rPr lang="en-US" altLang="ko-KR" dirty="0" smtClean="0"/>
              <a:t>loop</a:t>
            </a:r>
            <a:r>
              <a:rPr lang="ko-KR" altLang="en-US" dirty="0" smtClean="0"/>
              <a:t>를 처리할 때 사용 </a:t>
            </a:r>
            <a:endParaRPr lang="en-US" altLang="ko-KR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61" y="2852936"/>
            <a:ext cx="67437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59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err="1" smtClean="0"/>
              <a:t>while_loop</a:t>
            </a:r>
            <a:r>
              <a:rPr lang="en-US" altLang="ko-KR" dirty="0" smtClean="0"/>
              <a:t> 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조건을 몸체를 함수로 정의해서 변수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00325"/>
            <a:ext cx="6362700" cy="414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연산자 </a:t>
            </a:r>
            <a:r>
              <a:rPr lang="en-US" altLang="ko-KR" dirty="0" smtClean="0"/>
              <a:t>operation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44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Logical Operators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논리연산자를 처리하는 </a:t>
            </a:r>
            <a:r>
              <a:rPr lang="en-US" altLang="ko-KR" dirty="0" smtClean="0"/>
              <a:t>operations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80928"/>
            <a:ext cx="3888432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fetch </a:t>
            </a:r>
            <a:r>
              <a:rPr lang="en-US" altLang="ko-KR" dirty="0"/>
              <a:t>:</a:t>
            </a:r>
            <a:r>
              <a:rPr lang="ko-KR" altLang="en-US" dirty="0" smtClean="0"/>
              <a:t> 한 개 실</a:t>
            </a:r>
            <a:r>
              <a:rPr lang="ko-KR" altLang="en-US" dirty="0"/>
              <a:t>행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Tensor</a:t>
            </a:r>
            <a:r>
              <a:rPr lang="ko-KR" altLang="en-US" sz="3200" dirty="0" smtClean="0"/>
              <a:t>에 할당되어야 실제 </a:t>
            </a:r>
            <a:r>
              <a:rPr lang="en-US" altLang="ko-KR" sz="3200" dirty="0" smtClean="0"/>
              <a:t>Session</a:t>
            </a:r>
            <a:r>
              <a:rPr lang="ko-KR" altLang="en-US" sz="3200" dirty="0" smtClean="0"/>
              <a:t>에서 실행이 됨</a:t>
            </a:r>
            <a:endParaRPr lang="en-US" altLang="ko-KR" sz="3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691680" y="3429000"/>
            <a:ext cx="3570684" cy="864096"/>
            <a:chOff x="3713684" y="3857600"/>
            <a:chExt cx="5112568" cy="864096"/>
          </a:xfrm>
        </p:grpSpPr>
        <p:sp>
          <p:nvSpPr>
            <p:cNvPr id="4" name="직사각형 3"/>
            <p:cNvSpPr/>
            <p:nvPr/>
          </p:nvSpPr>
          <p:spPr>
            <a:xfrm>
              <a:off x="3713684" y="3857600"/>
              <a:ext cx="1800200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tensor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026052" y="3857600"/>
              <a:ext cx="1800200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operation</a:t>
              </a:r>
              <a:endParaRPr lang="ko-KR" altLang="en-US" dirty="0"/>
            </a:p>
          </p:txBody>
        </p:sp>
        <p:cxnSp>
          <p:nvCxnSpPr>
            <p:cNvPr id="7" name="직선 화살표 연결선 6"/>
            <p:cNvCxnSpPr>
              <a:stCxn id="6" idx="1"/>
              <a:endCxn id="4" idx="3"/>
            </p:cNvCxnSpPr>
            <p:nvPr/>
          </p:nvCxnSpPr>
          <p:spPr>
            <a:xfrm flipH="1">
              <a:off x="5513884" y="4289648"/>
              <a:ext cx="151216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5868144" y="4083152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Tensor</a:t>
            </a:r>
            <a:r>
              <a:rPr lang="ko-KR" altLang="en-US" dirty="0" smtClean="0"/>
              <a:t>를 기준으로 실행하면 </a:t>
            </a:r>
            <a:r>
              <a:rPr lang="en-US" altLang="ko-KR" dirty="0" smtClean="0"/>
              <a:t>operation </a:t>
            </a:r>
            <a:r>
              <a:rPr lang="ko-KR" altLang="en-US" dirty="0" smtClean="0"/>
              <a:t>영역을 실행해서 결과를 보여줌</a:t>
            </a:r>
            <a:endParaRPr lang="ko-KR" alt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46178"/>
            <a:ext cx="46005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71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Comparison </a:t>
            </a:r>
            <a:r>
              <a:rPr lang="en-US" altLang="ko-KR" dirty="0" smtClean="0"/>
              <a:t>Operators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비교연산자를 처리하는 </a:t>
            </a:r>
            <a:r>
              <a:rPr lang="en-US" altLang="ko-KR" dirty="0" smtClean="0"/>
              <a:t>operations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48880"/>
            <a:ext cx="4752528" cy="400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32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select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비교해서 특정 원소들을 추출해서 하나의 </a:t>
            </a:r>
            <a:r>
              <a:rPr lang="en-US" altLang="ko-KR" dirty="0" smtClean="0"/>
              <a:t>tensor </a:t>
            </a:r>
            <a:r>
              <a:rPr lang="ko-KR" altLang="en-US" dirty="0" smtClean="0"/>
              <a:t>리턴 </a:t>
            </a:r>
            <a:endParaRPr lang="en-US" altLang="ko-KR" dirty="0" smtClean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852936"/>
            <a:ext cx="51625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4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where : </a:t>
            </a:r>
            <a:r>
              <a:rPr lang="ko-KR" altLang="en-US" dirty="0" smtClean="0"/>
              <a:t>조건만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가 </a:t>
            </a:r>
            <a:r>
              <a:rPr lang="en-US" altLang="ko-KR" dirty="0"/>
              <a:t>None</a:t>
            </a:r>
            <a:r>
              <a:rPr lang="ko-KR" altLang="en-US" dirty="0"/>
              <a:t>이면이 연산은 </a:t>
            </a:r>
            <a:r>
              <a:rPr lang="en-US" altLang="ko-KR" dirty="0"/>
              <a:t>condition</a:t>
            </a:r>
            <a:r>
              <a:rPr lang="ko-KR" altLang="en-US" dirty="0"/>
              <a:t>의 참 요소 좌표를 </a:t>
            </a:r>
            <a:r>
              <a:rPr lang="ko-KR" altLang="en-US" dirty="0" smtClean="0"/>
              <a:t>반환 </a:t>
            </a:r>
            <a:endParaRPr lang="en-US" altLang="ko-KR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6959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1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where : </a:t>
            </a:r>
            <a:r>
              <a:rPr lang="ko-KR" altLang="en-US" dirty="0" smtClean="0"/>
              <a:t>조건에 상응 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조건에 따라 </a:t>
            </a:r>
            <a:r>
              <a:rPr lang="en-US" altLang="ko-KR" dirty="0"/>
              <a:t>x </a:t>
            </a:r>
            <a:r>
              <a:rPr lang="ko-KR" altLang="en-US" dirty="0"/>
              <a:t>또는 </a:t>
            </a:r>
            <a:r>
              <a:rPr lang="en-US" altLang="ko-KR" dirty="0"/>
              <a:t>y</a:t>
            </a:r>
            <a:r>
              <a:rPr lang="ko-KR" altLang="en-US" dirty="0"/>
              <a:t>에서 요소를 </a:t>
            </a:r>
            <a:r>
              <a:rPr lang="ko-KR" altLang="en-US" dirty="0" smtClean="0"/>
              <a:t>반환</a:t>
            </a:r>
            <a:endParaRPr lang="en-US" altLang="ko-KR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65341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argmin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argmax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 err="1" smtClean="0"/>
              <a:t>텐서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축별</a:t>
            </a:r>
            <a:r>
              <a:rPr lang="ko-KR" altLang="en-US" sz="3200" dirty="0" smtClean="0"/>
              <a:t> 최소</a:t>
            </a:r>
            <a:r>
              <a:rPr lang="en-US" altLang="ko-KR" sz="3200" dirty="0" smtClean="0"/>
              <a:t>/</a:t>
            </a:r>
            <a:r>
              <a:rPr lang="ko-KR" altLang="en-US" sz="3200" dirty="0" smtClean="0"/>
              <a:t>최대 값에 대한 인덱스 찾기</a:t>
            </a:r>
            <a:endParaRPr lang="en-US" altLang="ko-KR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2" y="3429000"/>
            <a:ext cx="45624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3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unique/setdiff1d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 smtClean="0"/>
              <a:t>중복제기 및 </a:t>
            </a:r>
            <a:r>
              <a:rPr lang="ko-KR" altLang="en-US" sz="3200" dirty="0" err="1" smtClean="0"/>
              <a:t>차집합에</a:t>
            </a:r>
            <a:r>
              <a:rPr lang="ko-KR" altLang="en-US" sz="3200" dirty="0" smtClean="0"/>
              <a:t> 대한 처리이며 결과는 값과 인덱스 </a:t>
            </a:r>
            <a:r>
              <a:rPr lang="en-US" altLang="ko-KR" sz="3200" dirty="0" smtClean="0"/>
              <a:t>2</a:t>
            </a:r>
            <a:r>
              <a:rPr lang="ko-KR" altLang="en-US" sz="3200" dirty="0" smtClean="0"/>
              <a:t>개를 전달</a:t>
            </a:r>
            <a:endParaRPr lang="en-US" altLang="ko-KR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23127"/>
            <a:ext cx="4833739" cy="366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43608" y="1412776"/>
            <a:ext cx="7795592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Tensor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고계함수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62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68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scan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함수를 처음부터 </a:t>
            </a:r>
            <a:r>
              <a:rPr lang="ko-KR" altLang="en-US" dirty="0"/>
              <a:t>끝까지 일련의 요소에 반복적으로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함수는 누적 합을 계산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60" y="3501008"/>
            <a:ext cx="63150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06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scan : </a:t>
            </a:r>
            <a:r>
              <a:rPr lang="ko-KR" altLang="en-US" dirty="0" smtClean="0"/>
              <a:t>초기화 값 적용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함수의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적용시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인자는 항상 초기화 값을 사용</a:t>
            </a:r>
            <a:endParaRPr lang="en-US" altLang="ko-KR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284984"/>
            <a:ext cx="47053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60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fetch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 실행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Session.run</a:t>
            </a:r>
            <a:r>
              <a:rPr lang="ko-KR" altLang="en-US" dirty="0" smtClean="0"/>
              <a:t>에 리스트로 여러 개 실행되는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를 처리</a:t>
            </a:r>
            <a:endParaRPr lang="en-US" altLang="ko-KR" dirty="0" smtClean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3686175" cy="336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19489"/>
            <a:ext cx="4176464" cy="351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84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scan</a:t>
            </a:r>
            <a:r>
              <a:rPr lang="ko-KR" altLang="en-US" dirty="0" smtClean="0"/>
              <a:t> </a:t>
            </a:r>
            <a:r>
              <a:rPr lang="en-US" altLang="ko-KR" dirty="0" smtClean="0"/>
              <a:t>: initializer : 1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initializer </a:t>
            </a:r>
            <a:r>
              <a:rPr lang="ko-KR" altLang="en-US" dirty="0" smtClean="0"/>
              <a:t>제공되면 </a:t>
            </a:r>
            <a:r>
              <a:rPr lang="en-US" altLang="ko-KR" dirty="0" err="1"/>
              <a:t>fn</a:t>
            </a:r>
            <a:r>
              <a:rPr lang="ko-KR" altLang="en-US" dirty="0"/>
              <a:t>의 출력은 </a:t>
            </a:r>
            <a:r>
              <a:rPr lang="en-US" altLang="ko-KR" dirty="0"/>
              <a:t>initializer </a:t>
            </a:r>
            <a:r>
              <a:rPr lang="ko-KR" altLang="en-US" dirty="0" err="1" smtClean="0"/>
              <a:t>와동일한</a:t>
            </a:r>
            <a:r>
              <a:rPr lang="ko-KR" altLang="en-US" dirty="0" smtClean="0"/>
              <a:t> </a:t>
            </a:r>
            <a:r>
              <a:rPr lang="ko-KR" altLang="en-US" dirty="0"/>
              <a:t>구조를 </a:t>
            </a:r>
            <a:r>
              <a:rPr lang="ko-KR" altLang="en-US" dirty="0" smtClean="0"/>
              <a:t>가져야 함</a:t>
            </a:r>
            <a:r>
              <a:rPr lang="en-US" altLang="ko-KR" dirty="0" smtClean="0"/>
              <a:t>. </a:t>
            </a:r>
            <a:r>
              <a:rPr lang="en-US" altLang="ko-KR" dirty="0" err="1"/>
              <a:t>fn</a:t>
            </a:r>
            <a:r>
              <a:rPr lang="ko-KR" altLang="en-US" dirty="0"/>
              <a:t>의 첫 번째 </a:t>
            </a:r>
            <a:r>
              <a:rPr lang="ko-KR" altLang="en-US" dirty="0" smtClean="0"/>
              <a:t>인수는 이 </a:t>
            </a:r>
            <a:r>
              <a:rPr lang="ko-KR" altLang="en-US" dirty="0"/>
              <a:t>구조와 </a:t>
            </a:r>
            <a:r>
              <a:rPr lang="ko-KR" altLang="en-US" dirty="0" smtClean="0"/>
              <a:t>일치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996952"/>
            <a:ext cx="80676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1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scan</a:t>
            </a:r>
            <a:r>
              <a:rPr lang="ko-KR" altLang="en-US" dirty="0" smtClean="0"/>
              <a:t> </a:t>
            </a:r>
            <a:r>
              <a:rPr lang="en-US" altLang="ko-KR" dirty="0" smtClean="0"/>
              <a:t>: initializer: 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initializer </a:t>
            </a:r>
            <a:r>
              <a:rPr lang="ko-KR" altLang="en-US" dirty="0" smtClean="0"/>
              <a:t>제공되면 </a:t>
            </a:r>
            <a:r>
              <a:rPr lang="en-US" altLang="ko-KR" dirty="0" err="1"/>
              <a:t>fn</a:t>
            </a:r>
            <a:r>
              <a:rPr lang="ko-KR" altLang="en-US" dirty="0"/>
              <a:t>의 출력은 </a:t>
            </a:r>
            <a:r>
              <a:rPr lang="en-US" altLang="ko-KR" dirty="0"/>
              <a:t>initializer </a:t>
            </a:r>
            <a:r>
              <a:rPr lang="ko-KR" altLang="en-US" dirty="0" err="1" smtClean="0"/>
              <a:t>와동일한</a:t>
            </a:r>
            <a:r>
              <a:rPr lang="ko-KR" altLang="en-US" dirty="0" smtClean="0"/>
              <a:t> </a:t>
            </a:r>
            <a:r>
              <a:rPr lang="ko-KR" altLang="en-US" dirty="0"/>
              <a:t>구조를 </a:t>
            </a:r>
            <a:r>
              <a:rPr lang="ko-KR" altLang="en-US" dirty="0" smtClean="0"/>
              <a:t>가져야 함</a:t>
            </a:r>
            <a:r>
              <a:rPr lang="en-US" altLang="ko-KR" dirty="0" smtClean="0"/>
              <a:t>. </a:t>
            </a:r>
            <a:r>
              <a:rPr lang="en-US" altLang="ko-KR" dirty="0" err="1"/>
              <a:t>fn</a:t>
            </a:r>
            <a:r>
              <a:rPr lang="ko-KR" altLang="en-US" dirty="0"/>
              <a:t>의 첫 번째 </a:t>
            </a:r>
            <a:r>
              <a:rPr lang="ko-KR" altLang="en-US" dirty="0" smtClean="0"/>
              <a:t>인수는 이 </a:t>
            </a:r>
            <a:r>
              <a:rPr lang="ko-KR" altLang="en-US" dirty="0"/>
              <a:t>구조와 </a:t>
            </a:r>
            <a:r>
              <a:rPr lang="ko-KR" altLang="en-US" dirty="0" smtClean="0"/>
              <a:t>일치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71825"/>
            <a:ext cx="8039100" cy="32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81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Map/Fold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68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err="1" smtClean="0"/>
              <a:t>map_fn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map</a:t>
            </a:r>
            <a:r>
              <a:rPr lang="ko-KR" altLang="en-US" dirty="0" smtClean="0"/>
              <a:t>은 함수를 호출해서  </a:t>
            </a:r>
            <a:r>
              <a:rPr lang="ko-KR" altLang="en-US" dirty="0"/>
              <a:t>첫 번째부터 마지막까지 일련의 요소에 반복적으로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. </a:t>
            </a:r>
            <a:r>
              <a:rPr lang="en-US" altLang="ko-KR" dirty="0" err="1"/>
              <a:t>dtype</a:t>
            </a:r>
            <a:r>
              <a:rPr lang="ko-KR" altLang="en-US" dirty="0"/>
              <a:t>은 </a:t>
            </a:r>
            <a:r>
              <a:rPr lang="ko-KR" altLang="en-US" dirty="0" smtClean="0"/>
              <a:t>함수의  </a:t>
            </a:r>
            <a:r>
              <a:rPr lang="ko-KR" altLang="en-US" dirty="0"/>
              <a:t>리턴 값의 데이터 </a:t>
            </a:r>
            <a:r>
              <a:rPr lang="ko-KR" altLang="en-US" dirty="0" smtClean="0"/>
              <a:t>유형</a:t>
            </a:r>
            <a:endParaRPr lang="en-US" altLang="ko-KR" dirty="0"/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51" y="3573016"/>
            <a:ext cx="61722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7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err="1" smtClean="0"/>
              <a:t>foldl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foldr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함수를 처음부터 </a:t>
            </a:r>
            <a:r>
              <a:rPr lang="ko-KR" altLang="en-US" dirty="0"/>
              <a:t>끝까지 일련의 요소에 반복적으로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함수는 </a:t>
            </a:r>
            <a:r>
              <a:rPr lang="ko-KR" altLang="en-US" dirty="0"/>
              <a:t>두 개의 </a:t>
            </a:r>
            <a:r>
              <a:rPr lang="ko-KR" altLang="en-US" dirty="0" err="1"/>
              <a:t>텐서를</a:t>
            </a:r>
            <a:r>
              <a:rPr lang="ko-KR" altLang="en-US" dirty="0"/>
              <a:t> 인수로 </a:t>
            </a:r>
            <a:r>
              <a:rPr lang="ko-KR" altLang="en-US" dirty="0" smtClean="0"/>
              <a:t>취하며</a:t>
            </a:r>
            <a:r>
              <a:rPr lang="en-US" altLang="ko-KR" dirty="0" smtClean="0"/>
              <a:t>,  </a:t>
            </a:r>
            <a:r>
              <a:rPr lang="ko-KR" altLang="en-US" dirty="0"/>
              <a:t>첫 번째 인수는 </a:t>
            </a:r>
            <a:r>
              <a:rPr lang="en-US" altLang="ko-KR" dirty="0" err="1"/>
              <a:t>fn</a:t>
            </a:r>
            <a:r>
              <a:rPr lang="ko-KR" altLang="en-US" dirty="0"/>
              <a:t>의 이전 호출에서 계산 된 누적 </a:t>
            </a:r>
            <a:r>
              <a:rPr lang="ko-KR" altLang="en-US" dirty="0" smtClean="0"/>
              <a:t>값</a:t>
            </a:r>
            <a:endParaRPr lang="en-US" altLang="ko-KR" dirty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3200983"/>
            <a:ext cx="6238875" cy="3324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44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43608" y="1412776"/>
            <a:ext cx="7795592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Tensor </a:t>
            </a:r>
            <a:r>
              <a:rPr lang="en-US" altLang="ko-KR" sz="6000" dirty="0" smtClean="0"/>
              <a:t>Transformations</a:t>
            </a:r>
            <a:br>
              <a:rPr lang="en-US" altLang="ko-KR" sz="6000" dirty="0" smtClean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13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Shaping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45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reshape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reshape </a:t>
            </a:r>
            <a:r>
              <a:rPr lang="ko-KR" altLang="en-US" dirty="0" smtClean="0"/>
              <a:t>변경이 가능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08920"/>
            <a:ext cx="42957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6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squeeze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tensor</a:t>
            </a:r>
            <a:r>
              <a:rPr lang="ko-KR" altLang="en-US" dirty="0" smtClean="0"/>
              <a:t>에 차원의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 제거함</a:t>
            </a:r>
            <a:endParaRPr lang="en-US" altLang="ko-KR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96952"/>
            <a:ext cx="3240360" cy="312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979102"/>
            <a:ext cx="35718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90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expand_dims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tensor</a:t>
            </a:r>
            <a:r>
              <a:rPr lang="ko-KR" altLang="en-US" dirty="0" smtClean="0"/>
              <a:t>에 차원을</a:t>
            </a:r>
            <a:r>
              <a:rPr lang="en-US" altLang="ko-KR" dirty="0" smtClean="0"/>
              <a:t> axis </a:t>
            </a:r>
            <a:r>
              <a:rPr lang="ko-KR" altLang="en-US" dirty="0" smtClean="0"/>
              <a:t>별로 추가하기 </a:t>
            </a:r>
            <a:endParaRPr lang="en-US" altLang="ko-KR" dirty="0" smtClean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24944"/>
            <a:ext cx="396044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90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feed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Session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feed </a:t>
            </a:r>
            <a:r>
              <a:rPr lang="ko-KR" altLang="en-US" dirty="0" smtClean="0"/>
              <a:t>일 경우는 반드시 </a:t>
            </a:r>
            <a:r>
              <a:rPr lang="en-US" altLang="ko-KR" dirty="0" err="1" smtClean="0"/>
              <a:t>feed_dict</a:t>
            </a:r>
            <a:r>
              <a:rPr lang="ko-KR" altLang="en-US" dirty="0" smtClean="0"/>
              <a:t>으로 처리 값을 할당해야 함</a:t>
            </a: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5472608" cy="391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meshgrid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 smtClean="0"/>
              <a:t>데카르트 </a:t>
            </a:r>
            <a:r>
              <a:rPr lang="en-US" altLang="ko-KR" dirty="0"/>
              <a:t>( '</a:t>
            </a:r>
            <a:r>
              <a:rPr lang="en-US" altLang="ko-KR" dirty="0" err="1"/>
              <a:t>xy</a:t>
            </a:r>
            <a:r>
              <a:rPr lang="en-US" altLang="ko-KR" dirty="0"/>
              <a:t>') </a:t>
            </a:r>
            <a:r>
              <a:rPr lang="ko-KR" altLang="en-US" dirty="0"/>
              <a:t>및 행렬 </a:t>
            </a:r>
            <a:r>
              <a:rPr lang="en-US" altLang="ko-KR" dirty="0"/>
              <a:t>( '</a:t>
            </a:r>
            <a:r>
              <a:rPr lang="en-US" altLang="ko-KR" dirty="0" err="1"/>
              <a:t>ij</a:t>
            </a:r>
            <a:r>
              <a:rPr lang="en-US" altLang="ko-KR" dirty="0"/>
              <a:t>') </a:t>
            </a:r>
            <a:r>
              <a:rPr lang="ko-KR" altLang="en-US" dirty="0"/>
              <a:t>색인화 규칙을 </a:t>
            </a:r>
            <a:r>
              <a:rPr lang="ko-KR" altLang="en-US" dirty="0" smtClean="0"/>
              <a:t>지원</a:t>
            </a:r>
            <a:r>
              <a:rPr lang="en-US" altLang="ko-KR" dirty="0" smtClean="0"/>
              <a:t>, </a:t>
            </a:r>
            <a:r>
              <a:rPr lang="ko-KR" altLang="en-US" dirty="0"/>
              <a:t>인덱싱 인수가 </a:t>
            </a:r>
            <a:r>
              <a:rPr lang="en-US" altLang="ko-KR" dirty="0"/>
              <a:t>'</a:t>
            </a:r>
            <a:r>
              <a:rPr lang="en-US" altLang="ko-KR" dirty="0" err="1"/>
              <a:t>xy</a:t>
            </a:r>
            <a:r>
              <a:rPr lang="en-US" altLang="ko-KR" dirty="0"/>
              <a:t>'(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  <a:r>
              <a:rPr lang="ko-KR" altLang="en-US" dirty="0"/>
              <a:t>로 설정되면 첫 번째 두 특성 항목에 대한 </a:t>
            </a:r>
            <a:r>
              <a:rPr lang="ko-KR" altLang="en-US" dirty="0" err="1"/>
              <a:t>브로드</a:t>
            </a:r>
            <a:r>
              <a:rPr lang="ko-KR" altLang="en-US" dirty="0"/>
              <a:t> 캐스팅 지침이 서로 </a:t>
            </a:r>
            <a:r>
              <a:rPr lang="ko-KR" altLang="en-US" dirty="0" smtClean="0"/>
              <a:t>바</a:t>
            </a:r>
            <a:r>
              <a:rPr lang="ko-KR" altLang="en-US" dirty="0"/>
              <a:t>꿈</a:t>
            </a:r>
            <a:endParaRPr lang="en-US" altLang="ko-KR" dirty="0" smtClean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429000"/>
            <a:ext cx="3816424" cy="302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1325"/>
            <a:ext cx="3705225" cy="28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65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Slicing and Joining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slice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tensor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slice</a:t>
            </a:r>
            <a:r>
              <a:rPr lang="ko-KR" altLang="en-US" dirty="0" smtClean="0"/>
              <a:t>해서 새로운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로 만들기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/>
              <a:t>tf.slice</a:t>
            </a:r>
            <a:r>
              <a:rPr lang="en-US" altLang="ko-KR" dirty="0"/>
              <a:t>(input_, begin, size, name=None)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24944"/>
            <a:ext cx="5648325" cy="367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4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reverse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원소들을 역으로 변환</a:t>
            </a:r>
            <a:r>
              <a:rPr lang="en-US" altLang="ko-KR" dirty="0" smtClean="0"/>
              <a:t>, dim</a:t>
            </a:r>
            <a:r>
              <a:rPr lang="ko-KR" altLang="en-US" dirty="0" smtClean="0"/>
              <a:t>에 내부 원소도 할 지를 </a:t>
            </a:r>
            <a:r>
              <a:rPr lang="en-US" altLang="ko-KR" dirty="0" err="1" smtClean="0"/>
              <a:t>bool</a:t>
            </a:r>
            <a:r>
              <a:rPr lang="ko-KR" altLang="en-US" dirty="0" smtClean="0"/>
              <a:t>로 표현하지 이를 변형</a:t>
            </a:r>
            <a:endParaRPr lang="en-US" altLang="ko-KR" dirty="0" smtClean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47529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1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split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tensor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split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에 따라 분리 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420888"/>
            <a:ext cx="7429500" cy="433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87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tile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tensor</a:t>
            </a:r>
            <a:r>
              <a:rPr lang="ko-KR" altLang="en-US" dirty="0" smtClean="0"/>
              <a:t>를 기준으로 축 방향으로 </a:t>
            </a:r>
            <a:r>
              <a:rPr lang="en-US" altLang="ko-KR" dirty="0" smtClean="0"/>
              <a:t>tile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92896"/>
            <a:ext cx="4676775" cy="41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2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pad : constant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tensor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축에 따라 </a:t>
            </a:r>
            <a:r>
              <a:rPr lang="en-US" altLang="ko-KR" dirty="0" smtClean="0"/>
              <a:t>pad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4"/>
            <a:ext cx="5534025" cy="45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83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pad </a:t>
            </a:r>
            <a:r>
              <a:rPr lang="en-US" altLang="ko-KR" dirty="0"/>
              <a:t>: 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나머지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tensor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축에 따라 </a:t>
            </a:r>
            <a:r>
              <a:rPr lang="en-US" altLang="ko-KR" dirty="0"/>
              <a:t>pad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492896"/>
            <a:ext cx="5753100" cy="405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83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concat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tensor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축에 따라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를 통합하는 </a:t>
            </a:r>
            <a:r>
              <a:rPr lang="en-US" altLang="ko-KR" dirty="0" err="1" smtClean="0"/>
              <a:t>concat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5848350" cy="429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7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pack/unpack </a:t>
            </a:r>
            <a:r>
              <a:rPr lang="ko-KR" altLang="en-US" dirty="0" smtClean="0"/>
              <a:t> 처</a:t>
            </a:r>
            <a:r>
              <a:rPr lang="ko-KR" altLang="en-US" dirty="0"/>
              <a:t>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배열을 </a:t>
            </a:r>
            <a:r>
              <a:rPr lang="en-US" altLang="ko-KR" dirty="0" smtClean="0"/>
              <a:t>tensor </a:t>
            </a:r>
            <a:r>
              <a:rPr lang="ko-KR" altLang="en-US" dirty="0" smtClean="0"/>
              <a:t>배열로 합치기</a:t>
            </a:r>
            <a:endParaRPr lang="en-US" altLang="ko-KR" dirty="0" smtClean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5760640" cy="381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8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feed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Session.run</a:t>
            </a:r>
            <a:r>
              <a:rPr lang="ko-KR" altLang="en-US" dirty="0" smtClean="0"/>
              <a:t>에 리스트로 실행되는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를 처리</a:t>
            </a:r>
            <a:endParaRPr lang="en-US" altLang="ko-KR" dirty="0" smtClean="0"/>
          </a:p>
        </p:txBody>
      </p:sp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266524"/>
            <a:ext cx="4536504" cy="297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852936"/>
            <a:ext cx="4067944" cy="365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80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String</a:t>
            </a:r>
            <a:br>
              <a:rPr lang="en-US" altLang="ko-KR" sz="6000" dirty="0" smtClean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71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String/reduce join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string_join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reduce_join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통해 문자열 원소를 통합하기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12976"/>
            <a:ext cx="80772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06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substr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Tensor</a:t>
            </a:r>
            <a:r>
              <a:rPr lang="ko-KR" altLang="en-US" dirty="0" smtClean="0"/>
              <a:t>에 있는 문자열을 부분문자열로 처리</a:t>
            </a:r>
            <a:endParaRPr lang="en-US" altLang="ko-KR" dirty="0" smtClean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29000"/>
            <a:ext cx="41814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52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encode/decode: base64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Tensor</a:t>
            </a:r>
            <a:r>
              <a:rPr lang="ko-KR" altLang="en-US" dirty="0" smtClean="0"/>
              <a:t>에 있는 문자열을</a:t>
            </a:r>
            <a:r>
              <a:rPr lang="en-US" altLang="ko-KR" dirty="0" smtClean="0"/>
              <a:t> base64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인코드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디코드</a:t>
            </a:r>
            <a:r>
              <a:rPr lang="ko-KR" altLang="en-US" dirty="0" smtClean="0"/>
              <a:t> 하기 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44958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string_split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</a:t>
            </a:r>
            <a:r>
              <a:rPr lang="en-US" altLang="ko-KR" dirty="0" err="1" smtClean="0"/>
              <a:t>string_split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함수의 결과는 </a:t>
            </a:r>
            <a:r>
              <a:rPr lang="en-US" altLang="ko-KR" dirty="0" err="1" smtClean="0"/>
              <a:t>SparseTensor</a:t>
            </a:r>
            <a:r>
              <a:rPr lang="ko-KR" altLang="en-US" dirty="0" smtClean="0"/>
              <a:t>이므로 최종결과는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Tensor </a:t>
            </a:r>
            <a:r>
              <a:rPr lang="ko-KR" altLang="en-US" dirty="0" smtClean="0"/>
              <a:t>타입이므로 이를 기반으로 처리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641" y="3462874"/>
            <a:ext cx="43243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28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histogram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3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histogram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21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histogram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3</a:t>
            </a:r>
            <a:r>
              <a:rPr lang="ko-KR" altLang="en-US" dirty="0" smtClean="0"/>
              <a:t>행 </a:t>
            </a:r>
            <a:r>
              <a:rPr lang="en-US" altLang="ko-KR" dirty="0"/>
              <a:t>2</a:t>
            </a:r>
            <a:r>
              <a:rPr lang="ko-KR" altLang="en-US" dirty="0" smtClean="0"/>
              <a:t>열의 </a:t>
            </a:r>
            <a:r>
              <a:rPr lang="ko-KR" altLang="en-US" dirty="0" err="1" smtClean="0"/>
              <a:t>텐서의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행단위를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</a:t>
            </a:r>
            <a:r>
              <a:rPr lang="ko-KR" altLang="en-US" dirty="0" smtClean="0"/>
              <a:t>해서 생성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2708919"/>
            <a:ext cx="6524625" cy="349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8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err="1"/>
              <a:t>histogram_fixed_width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데이터를 가지고 </a:t>
            </a:r>
            <a:r>
              <a:rPr lang="en-US" altLang="ko-KR" dirty="0" smtClean="0"/>
              <a:t>histogram</a:t>
            </a:r>
            <a:r>
              <a:rPr lang="ko-KR" altLang="en-US" dirty="0" smtClean="0"/>
              <a:t>을 구하기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3429000"/>
            <a:ext cx="67246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1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 smtClean="0"/>
              <a:t>4. Tensor graph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93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주요 개념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Data type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주요 함수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Tensor </a:t>
            </a:r>
            <a:r>
              <a:rPr lang="en-US" altLang="ko-KR" dirty="0" smtClean="0"/>
              <a:t>graph</a:t>
            </a:r>
            <a:br>
              <a:rPr lang="en-US" altLang="ko-KR" dirty="0" smtClean="0"/>
            </a:br>
            <a:r>
              <a:rPr lang="en-US" altLang="ko-KR" dirty="0" smtClean="0"/>
              <a:t>5. </a:t>
            </a:r>
            <a:r>
              <a:rPr lang="en-US" altLang="ko-KR" dirty="0" err="1" smtClean="0"/>
              <a:t>tensorboard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en-US" altLang="ko-KR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11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Assert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29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 Building </a:t>
            </a:r>
            <a:r>
              <a:rPr lang="en-US" altLang="ko-KR" sz="6000" dirty="0"/>
              <a:t>the </a:t>
            </a:r>
            <a:r>
              <a:rPr lang="en-US" altLang="ko-KR" sz="6000" dirty="0" smtClean="0"/>
              <a:t>graph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기본 정의</a:t>
            </a:r>
            <a:r>
              <a:rPr lang="en-US" altLang="ko-KR" sz="6000" dirty="0" smtClean="0"/>
              <a:t>)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6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작동원</a:t>
            </a:r>
            <a:r>
              <a:rPr lang="ko-KR" altLang="en-US" dirty="0"/>
              <a:t>리</a:t>
            </a:r>
          </a:p>
        </p:txBody>
      </p:sp>
    </p:spTree>
    <p:extLst>
      <p:ext uri="{BB962C8B-B14F-4D97-AF65-F5344CB8AC3E}">
        <p14:creationId xmlns:p14="http://schemas.microsoft.com/office/powerpoint/2010/main" val="422267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작동원</a:t>
            </a:r>
            <a:r>
              <a:rPr lang="ko-KR" altLang="en-US" dirty="0"/>
              <a:t>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Graph</a:t>
            </a:r>
            <a:r>
              <a:rPr lang="ko-KR" altLang="en-US" dirty="0" smtClean="0"/>
              <a:t>를 만들고 이를 </a:t>
            </a:r>
            <a:r>
              <a:rPr lang="en-US" altLang="ko-KR" dirty="0" smtClean="0"/>
              <a:t>session </a:t>
            </a:r>
            <a:r>
              <a:rPr lang="ko-KR" altLang="en-US" dirty="0" smtClean="0"/>
              <a:t>상에 </a:t>
            </a:r>
            <a:r>
              <a:rPr lang="en-US" altLang="ko-KR" dirty="0" smtClean="0"/>
              <a:t>graph</a:t>
            </a:r>
            <a:r>
              <a:rPr lang="ko-KR" altLang="en-US" dirty="0" smtClean="0"/>
              <a:t>를 실행해야 작동됨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899592" y="3263682"/>
            <a:ext cx="3240360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Building the graph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1184" y="5138530"/>
            <a:ext cx="3232335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Launching the graph in a session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3" idx="3"/>
          </p:cNvCxnSpPr>
          <p:nvPr/>
        </p:nvCxnSpPr>
        <p:spPr>
          <a:xfrm flipV="1">
            <a:off x="4139952" y="3639598"/>
            <a:ext cx="864096" cy="20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6" idx="3"/>
          </p:cNvCxnSpPr>
          <p:nvPr/>
        </p:nvCxnSpPr>
        <p:spPr>
          <a:xfrm flipV="1">
            <a:off x="4143519" y="5517232"/>
            <a:ext cx="860529" cy="17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아래쪽 화살표 10"/>
          <p:cNvSpPr/>
          <p:nvPr/>
        </p:nvSpPr>
        <p:spPr>
          <a:xfrm>
            <a:off x="2529484" y="4210585"/>
            <a:ext cx="484632" cy="73058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87624" y="4293096"/>
            <a:ext cx="1341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실행</a:t>
            </a:r>
            <a:endParaRPr lang="ko-KR" altLang="en-US" sz="1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91885"/>
            <a:ext cx="37338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725144"/>
            <a:ext cx="3816424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8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Graph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77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: graph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7200" y="1628800"/>
            <a:ext cx="8229600" cy="16561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graph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nodes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edges</a:t>
            </a:r>
            <a:r>
              <a:rPr lang="ko-KR" altLang="en-US" dirty="0" smtClean="0"/>
              <a:t>로 구성도니 하나의 프로그램 모듈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708920"/>
            <a:ext cx="6267450" cy="393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28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29" y="3427243"/>
            <a:ext cx="3733800" cy="227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Building the graph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Graph</a:t>
            </a:r>
            <a:r>
              <a:rPr lang="ko-KR" altLang="en-US" sz="3200" dirty="0" smtClean="0"/>
              <a:t>는 단순히 작동되는 방식을 정의</a:t>
            </a:r>
            <a:endParaRPr lang="en-US" altLang="ko-K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652120" y="4150821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상수를 정의해서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에 할당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21229" y="4150822"/>
            <a:ext cx="3334747" cy="7552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5" idx="1"/>
          </p:cNvCxnSpPr>
          <p:nvPr/>
        </p:nvCxnSpPr>
        <p:spPr>
          <a:xfrm flipV="1">
            <a:off x="4355976" y="4473987"/>
            <a:ext cx="1296144" cy="544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21229" y="5157192"/>
            <a:ext cx="3550771" cy="5409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17299" y="520285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호출하여 처리 결과를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에 할당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0" idx="3"/>
            <a:endCxn id="11" idx="1"/>
          </p:cNvCxnSpPr>
          <p:nvPr/>
        </p:nvCxnSpPr>
        <p:spPr>
          <a:xfrm>
            <a:off x="4572000" y="5427658"/>
            <a:ext cx="1245299" cy="2368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6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31" y="3654252"/>
            <a:ext cx="3816424" cy="258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Launching </a:t>
            </a:r>
            <a:r>
              <a:rPr lang="en-US" altLang="ko-KR" dirty="0" smtClean="0"/>
              <a:t>in a session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Session</a:t>
            </a:r>
            <a:r>
              <a:rPr lang="ko-KR" altLang="en-US" sz="3200" dirty="0" smtClean="0"/>
              <a:t>이 </a:t>
            </a:r>
            <a:r>
              <a:rPr lang="en-US" altLang="ko-KR" sz="3200" dirty="0" smtClean="0"/>
              <a:t>run </a:t>
            </a:r>
            <a:r>
              <a:rPr lang="ko-KR" altLang="en-US" sz="3200" dirty="0" err="1" smtClean="0"/>
              <a:t>메소드에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Tensor</a:t>
            </a:r>
            <a:r>
              <a:rPr lang="ko-KR" altLang="en-US" sz="3200" dirty="0" smtClean="0"/>
              <a:t>나 </a:t>
            </a:r>
            <a:r>
              <a:rPr lang="en-US" altLang="ko-KR" sz="3200" dirty="0" smtClean="0"/>
              <a:t>Operation</a:t>
            </a:r>
            <a:r>
              <a:rPr lang="ko-KR" altLang="en-US" sz="3200" dirty="0" smtClean="0"/>
              <a:t>을 넣고 실행</a:t>
            </a:r>
            <a:endParaRPr lang="en-US" altLang="ko-K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400194" y="3664331"/>
            <a:ext cx="286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실행환경을 구성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95230" y="3720481"/>
            <a:ext cx="3056689" cy="4286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5" idx="1"/>
          </p:cNvCxnSpPr>
          <p:nvPr/>
        </p:nvCxnSpPr>
        <p:spPr>
          <a:xfrm flipV="1">
            <a:off x="3851919" y="3848997"/>
            <a:ext cx="1548275" cy="85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47258" y="4526686"/>
            <a:ext cx="3017034" cy="8465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670173" y="4523054"/>
            <a:ext cx="2862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Product tensor </a:t>
            </a:r>
            <a:r>
              <a:rPr lang="ko-KR" altLang="en-US" dirty="0" smtClean="0"/>
              <a:t>실행하면 </a:t>
            </a:r>
            <a:r>
              <a:rPr lang="en-US" altLang="ko-KR" b="1" dirty="0" err="1"/>
              <a:t>tf.matmul</a:t>
            </a:r>
            <a:r>
              <a:rPr lang="en-US" altLang="ko-KR" b="1" dirty="0"/>
              <a:t>(matrix1, matrix2)</a:t>
            </a:r>
          </a:p>
          <a:p>
            <a:r>
              <a:rPr lang="ko-KR" altLang="en-US" dirty="0" err="1" smtClean="0"/>
              <a:t>를</a:t>
            </a:r>
            <a:r>
              <a:rPr lang="ko-KR" altLang="en-US" dirty="0" smtClean="0"/>
              <a:t> 실행 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0" idx="3"/>
            <a:endCxn id="11" idx="1"/>
          </p:cNvCxnSpPr>
          <p:nvPr/>
        </p:nvCxnSpPr>
        <p:spPr>
          <a:xfrm>
            <a:off x="3864292" y="4949951"/>
            <a:ext cx="1805881" cy="1732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000" dirty="0"/>
              <a:t>Launching </a:t>
            </a:r>
            <a:r>
              <a:rPr lang="en-US" altLang="ko-KR" sz="6000" dirty="0" smtClean="0"/>
              <a:t>\the </a:t>
            </a:r>
            <a:r>
              <a:rPr lang="en-US" altLang="ko-KR" sz="6000" dirty="0"/>
              <a:t>graph in a </a:t>
            </a:r>
            <a:r>
              <a:rPr lang="en-US" altLang="ko-KR" sz="6000" dirty="0" smtClean="0"/>
              <a:t>session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실행방법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90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Session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27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Session </a:t>
            </a:r>
            <a:r>
              <a:rPr lang="ko-KR" altLang="en-US" dirty="0" smtClean="0"/>
              <a:t>종</a:t>
            </a:r>
            <a:r>
              <a:rPr lang="ko-KR" altLang="en-US" dirty="0"/>
              <a:t>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Session</a:t>
            </a:r>
            <a:r>
              <a:rPr lang="ko-KR" altLang="en-US" dirty="0" smtClean="0"/>
              <a:t>은 다음의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가지를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사용가능하며 </a:t>
            </a:r>
            <a:r>
              <a:rPr lang="ko-KR" altLang="en-US" sz="3200" dirty="0"/>
              <a:t>반드시 </a:t>
            </a:r>
            <a:r>
              <a:rPr lang="en-US" altLang="ko-KR" sz="3200" dirty="0" err="1"/>
              <a:t>Session.close</a:t>
            </a:r>
            <a:r>
              <a:rPr lang="en-US" altLang="ko-KR" sz="3200" dirty="0"/>
              <a:t>() </a:t>
            </a:r>
            <a:r>
              <a:rPr lang="ko-KR" altLang="en-US" sz="3200" dirty="0"/>
              <a:t>해야 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403648" y="3263682"/>
            <a:ext cx="273630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InteractiveSession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13992" y="5138530"/>
            <a:ext cx="2729527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Session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5004048" y="2924944"/>
            <a:ext cx="3240360" cy="1429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Interactive </a:t>
            </a:r>
            <a:r>
              <a:rPr lang="ko-KR" altLang="en-US" sz="1600" dirty="0" smtClean="0">
                <a:solidFill>
                  <a:schemeClr val="tx1"/>
                </a:solidFill>
              </a:rPr>
              <a:t>하게 사용가능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Tensor.eval</a:t>
            </a:r>
            <a:r>
              <a:rPr lang="en-US" altLang="ko-KR" sz="1600" dirty="0" smtClean="0">
                <a:solidFill>
                  <a:schemeClr val="tx1"/>
                </a:solidFill>
              </a:rPr>
              <a:t>(),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Operation.run</a:t>
            </a:r>
            <a:r>
              <a:rPr lang="en-US" altLang="ko-KR" sz="1600" dirty="0" smtClean="0">
                <a:solidFill>
                  <a:schemeClr val="tx1"/>
                </a:solidFill>
              </a:rPr>
              <a:t>()</a:t>
            </a:r>
            <a:r>
              <a:rPr lang="ko-KR" altLang="en-US" sz="1600" dirty="0" smtClean="0">
                <a:solidFill>
                  <a:schemeClr val="tx1"/>
                </a:solidFill>
              </a:rPr>
              <a:t>으로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처리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04048" y="4725144"/>
            <a:ext cx="3240360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Non-Interactive </a:t>
            </a:r>
            <a:r>
              <a:rPr lang="ko-KR" altLang="en-US" sz="1600" dirty="0">
                <a:solidFill>
                  <a:schemeClr val="tx1"/>
                </a:solidFill>
              </a:rPr>
              <a:t>하게 </a:t>
            </a:r>
            <a:r>
              <a:rPr lang="ko-KR" altLang="en-US" sz="1600" dirty="0" smtClean="0">
                <a:solidFill>
                  <a:schemeClr val="tx1"/>
                </a:solidFill>
              </a:rPr>
              <a:t>사용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Session.run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  <a:r>
              <a:rPr lang="ko-KR" altLang="en-US" sz="1600" dirty="0">
                <a:solidFill>
                  <a:schemeClr val="tx1"/>
                </a:solidFill>
              </a:rPr>
              <a:t>으로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처리하고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3" idx="3"/>
            <a:endCxn id="4" idx="1"/>
          </p:cNvCxnSpPr>
          <p:nvPr/>
        </p:nvCxnSpPr>
        <p:spPr>
          <a:xfrm flipV="1">
            <a:off x="4139952" y="3639598"/>
            <a:ext cx="864096" cy="20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6" idx="3"/>
            <a:endCxn id="8" idx="1"/>
          </p:cNvCxnSpPr>
          <p:nvPr/>
        </p:nvCxnSpPr>
        <p:spPr>
          <a:xfrm flipV="1">
            <a:off x="4143519" y="5517232"/>
            <a:ext cx="860529" cy="17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5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python assert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assert </a:t>
            </a:r>
            <a:r>
              <a:rPr lang="ko-KR" altLang="en-US" dirty="0" smtClean="0"/>
              <a:t>함수는 에러가 발생할 때만 출력함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17032"/>
            <a:ext cx="70104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2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154303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초기화 </a:t>
            </a:r>
            <a:r>
              <a:rPr lang="en-US" altLang="ko-KR" dirty="0" smtClean="0"/>
              <a:t>: Session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sz="3200" dirty="0"/>
              <a:t>그래프를 </a:t>
            </a:r>
            <a:r>
              <a:rPr lang="ko-KR" altLang="en-US" sz="3200" dirty="0" smtClean="0"/>
              <a:t>실행하려면</a:t>
            </a:r>
            <a:r>
              <a:rPr lang="en-US" altLang="ko-KR" sz="3200" dirty="0"/>
              <a:t>, </a:t>
            </a:r>
            <a:r>
              <a:rPr lang="ko-KR" altLang="en-US" sz="3200" dirty="0"/>
              <a:t>변수는 그 값을 </a:t>
            </a:r>
            <a:r>
              <a:rPr lang="en-US" altLang="ko-KR" sz="3200" dirty="0" smtClean="0"/>
              <a:t>session</a:t>
            </a:r>
            <a:r>
              <a:rPr lang="ko-KR" altLang="en-US" sz="3200" dirty="0" smtClean="0"/>
              <a:t>에서 사용 하기 직전에 명시적으로 초기화해야 할당처리</a:t>
            </a:r>
            <a:endParaRPr lang="en-US" altLang="ko-KR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4392488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42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global_variables_initializer</a:t>
            </a:r>
            <a:r>
              <a:rPr lang="en-US" altLang="ko-KR" dirty="0" smtClean="0"/>
              <a:t> 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함수 사용할 경우 하나의 </a:t>
            </a:r>
            <a:r>
              <a:rPr lang="en-US" altLang="ko-KR" sz="3200" dirty="0" smtClean="0"/>
              <a:t>operation </a:t>
            </a:r>
            <a:r>
              <a:rPr lang="ko-KR" altLang="en-US" sz="3200" dirty="0" smtClean="0"/>
              <a:t>객체로 전환되어 </a:t>
            </a:r>
            <a:r>
              <a:rPr lang="en-US" altLang="ko-KR" sz="3200" dirty="0" err="1" smtClean="0"/>
              <a:t>Session.run</a:t>
            </a:r>
            <a:r>
              <a:rPr lang="ko-KR" altLang="en-US" sz="3200" dirty="0" smtClean="0"/>
              <a:t>에서 초기화 </a:t>
            </a:r>
            <a:r>
              <a:rPr lang="en-US" altLang="ko-KR" sz="3200" dirty="0" smtClean="0"/>
              <a:t>.</a:t>
            </a:r>
            <a:endParaRPr lang="en-US" altLang="ko-KR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4464496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96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global_variables_initializer</a:t>
            </a:r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함수 사용할 경우 하나의 </a:t>
            </a:r>
            <a:r>
              <a:rPr lang="en-US" altLang="ko-KR" sz="3200" dirty="0" smtClean="0"/>
              <a:t>operation</a:t>
            </a:r>
            <a:r>
              <a:rPr lang="ko-KR" altLang="en-US" sz="3200" dirty="0" smtClean="0"/>
              <a:t>을 </a:t>
            </a:r>
            <a:r>
              <a:rPr lang="en-US" altLang="ko-KR" sz="3200" dirty="0" smtClean="0"/>
              <a:t>Session</a:t>
            </a:r>
            <a:r>
              <a:rPr lang="ko-KR" altLang="en-US" sz="3200" dirty="0" smtClean="0"/>
              <a:t>에서 바로 실행</a:t>
            </a:r>
            <a:endParaRPr lang="en-US" altLang="ko-KR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212976"/>
            <a:ext cx="43148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 Interactive Session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30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초기화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3200" dirty="0"/>
              <a:t>그래프를 </a:t>
            </a:r>
            <a:r>
              <a:rPr lang="ko-KR" altLang="en-US" sz="3200" dirty="0" smtClean="0"/>
              <a:t>실행하려면</a:t>
            </a:r>
            <a:r>
              <a:rPr lang="en-US" altLang="ko-KR" sz="3200" dirty="0"/>
              <a:t>, </a:t>
            </a:r>
            <a:r>
              <a:rPr lang="ko-KR" altLang="en-US" sz="3200" dirty="0"/>
              <a:t>변수는 그 값을 사용 </a:t>
            </a:r>
            <a:r>
              <a:rPr lang="ko-KR" altLang="en-US" sz="3200" dirty="0" smtClean="0"/>
              <a:t>하기 직전에 명시적으로 초기화해야 할당처리</a:t>
            </a:r>
            <a:endParaRPr lang="en-US" altLang="ko-K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580112" y="4149080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InteraciveSession</a:t>
            </a:r>
            <a:r>
              <a:rPr lang="ko-KR" altLang="en-US" dirty="0" smtClean="0"/>
              <a:t>일 경우 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initializer.run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사용해서 초기화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45024"/>
            <a:ext cx="33528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2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4945757" cy="375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InteractiveSession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err="1" smtClean="0"/>
              <a:t>Operation.run</a:t>
            </a:r>
            <a:r>
              <a:rPr lang="en-US" altLang="ko-KR" sz="3200" dirty="0" smtClean="0"/>
              <a:t>(), </a:t>
            </a:r>
            <a:r>
              <a:rPr lang="en-US" altLang="ko-KR" sz="3200" dirty="0" err="1" smtClean="0"/>
              <a:t>Tensor.eval</a:t>
            </a:r>
            <a:r>
              <a:rPr lang="en-US" altLang="ko-KR" sz="3200" dirty="0" smtClean="0"/>
              <a:t>()</a:t>
            </a:r>
            <a:r>
              <a:rPr lang="ko-KR" altLang="en-US" sz="3200" dirty="0" smtClean="0"/>
              <a:t>를 직접 사용해서 실행 처리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75647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Interactive </a:t>
            </a:r>
            <a:r>
              <a:rPr lang="en-US" altLang="ko-KR" dirty="0" smtClean="0"/>
              <a:t>Usage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Interactive</a:t>
            </a:r>
            <a:r>
              <a:rPr lang="ko-KR" altLang="en-US" sz="3200" dirty="0" smtClean="0"/>
              <a:t>가 지정되어 있어서 두 </a:t>
            </a:r>
            <a:r>
              <a:rPr lang="en-US" altLang="ko-KR" sz="3200" dirty="0" err="1" smtClean="0"/>
              <a:t>tendor</a:t>
            </a:r>
            <a:r>
              <a:rPr lang="ko-KR" altLang="en-US" sz="3200" dirty="0" smtClean="0"/>
              <a:t>에 대해 </a:t>
            </a:r>
            <a:r>
              <a:rPr lang="en-US" altLang="ko-KR" sz="3200" dirty="0" smtClean="0"/>
              <a:t>add</a:t>
            </a:r>
            <a:endParaRPr lang="en-US" altLang="ko-KR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61048"/>
            <a:ext cx="49149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9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Interactive </a:t>
            </a:r>
            <a:r>
              <a:rPr lang="en-US" altLang="ko-KR" dirty="0"/>
              <a:t>Usage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err="1"/>
              <a:t>sess</a:t>
            </a:r>
            <a:r>
              <a:rPr lang="en-US" altLang="ko-KR" sz="3200" dirty="0"/>
              <a:t> = </a:t>
            </a:r>
            <a:r>
              <a:rPr lang="en-US" altLang="ko-KR" sz="3200" dirty="0" err="1"/>
              <a:t>tf.InteractiveSession</a:t>
            </a:r>
            <a:r>
              <a:rPr lang="en-US" altLang="ko-KR" sz="3200" dirty="0" smtClean="0"/>
              <a:t>()  </a:t>
            </a:r>
            <a:r>
              <a:rPr lang="ko-KR" altLang="en-US" sz="3200" dirty="0" smtClean="0"/>
              <a:t>를 설정해서 일반 </a:t>
            </a:r>
            <a:r>
              <a:rPr lang="en-US" altLang="ko-KR" sz="3200" dirty="0" smtClean="0"/>
              <a:t>ide </a:t>
            </a:r>
            <a:r>
              <a:rPr lang="ko-KR" altLang="en-US" sz="3200" dirty="0" smtClean="0"/>
              <a:t>환경처럼 처리 중간과정을 처리</a:t>
            </a:r>
            <a:endParaRPr lang="en-US" altLang="ko-K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784980" y="436510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변수는 초기화 처리를 반드시 해야 함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02356"/>
            <a:ext cx="4032448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4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Interactive </a:t>
            </a:r>
            <a:r>
              <a:rPr lang="en-US" altLang="ko-KR" dirty="0" smtClean="0"/>
              <a:t>Usage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Interactive</a:t>
            </a:r>
            <a:r>
              <a:rPr lang="ko-KR" altLang="en-US" sz="3200" dirty="0" smtClean="0"/>
              <a:t>가 지정되어 있어서 두 </a:t>
            </a:r>
            <a:r>
              <a:rPr lang="en-US" altLang="ko-KR" sz="3200" dirty="0" smtClean="0"/>
              <a:t>tensor</a:t>
            </a:r>
            <a:r>
              <a:rPr lang="ko-KR" altLang="en-US" sz="3200" dirty="0" smtClean="0"/>
              <a:t>에 대해 </a:t>
            </a:r>
            <a:r>
              <a:rPr lang="en-US" altLang="ko-KR" sz="3200" dirty="0" smtClean="0"/>
              <a:t>add</a:t>
            </a:r>
            <a:endParaRPr lang="en-US" altLang="ko-KR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852936"/>
            <a:ext cx="40386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28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assert </a:t>
            </a:r>
            <a:r>
              <a:rPr lang="ko-KR" altLang="en-US" dirty="0" smtClean="0"/>
              <a:t>정상 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assert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operation </a:t>
            </a:r>
            <a:r>
              <a:rPr lang="ko-KR" altLang="en-US" dirty="0" smtClean="0"/>
              <a:t>처리이므로 조건에 맞아 </a:t>
            </a:r>
            <a:r>
              <a:rPr lang="ko-KR" altLang="en-US" dirty="0" err="1" smtClean="0"/>
              <a:t>에러없이</a:t>
            </a:r>
            <a:r>
              <a:rPr lang="ko-KR" altLang="en-US" dirty="0" smtClean="0"/>
              <a:t> 처리됨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852936"/>
            <a:ext cx="7239000" cy="371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8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Session.run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65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Session 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텐서플로우</a:t>
            </a:r>
            <a:r>
              <a:rPr lang="ko-KR" altLang="en-US" dirty="0" smtClean="0"/>
              <a:t> 내의 </a:t>
            </a:r>
            <a:r>
              <a:rPr lang="en-US" altLang="ko-KR" dirty="0" smtClean="0"/>
              <a:t>Operation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, Tensor</a:t>
            </a:r>
            <a:r>
              <a:rPr lang="ko-KR" altLang="en-US" dirty="0" smtClean="0"/>
              <a:t>가 평가되는 환경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3851920" y="2924944"/>
            <a:ext cx="4392488" cy="3384376"/>
            <a:chOff x="1403648" y="2924944"/>
            <a:chExt cx="6840760" cy="3384376"/>
          </a:xfrm>
        </p:grpSpPr>
        <p:sp>
          <p:nvSpPr>
            <p:cNvPr id="3" name="직사각형 2"/>
            <p:cNvSpPr/>
            <p:nvPr/>
          </p:nvSpPr>
          <p:spPr>
            <a:xfrm>
              <a:off x="1403648" y="3263682"/>
              <a:ext cx="2736304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operation</a:t>
              </a:r>
              <a:endParaRPr lang="ko-KR" altLang="en-US" sz="14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413992" y="5138530"/>
              <a:ext cx="2729527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tensor</a:t>
              </a:r>
              <a:endParaRPr lang="ko-KR" altLang="en-US" sz="1400" b="1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004048" y="2924944"/>
              <a:ext cx="3240360" cy="1429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err="1" smtClean="0">
                  <a:solidFill>
                    <a:schemeClr val="tx1"/>
                  </a:solidFill>
                </a:rPr>
                <a:t>Operation.run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()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실행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04048" y="4725144"/>
              <a:ext cx="3240360" cy="15841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err="1" smtClean="0">
                  <a:solidFill>
                    <a:schemeClr val="tx1"/>
                  </a:solidFill>
                </a:rPr>
                <a:t>Tensor.eval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()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실행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연결선 6"/>
            <p:cNvCxnSpPr>
              <a:stCxn id="3" idx="3"/>
              <a:endCxn id="4" idx="1"/>
            </p:cNvCxnSpPr>
            <p:nvPr/>
          </p:nvCxnSpPr>
          <p:spPr>
            <a:xfrm flipV="1">
              <a:off x="4139952" y="3639598"/>
              <a:ext cx="864096" cy="20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6" idx="3"/>
              <a:endCxn id="8" idx="1"/>
            </p:cNvCxnSpPr>
            <p:nvPr/>
          </p:nvCxnSpPr>
          <p:spPr>
            <a:xfrm flipV="1">
              <a:off x="4143519" y="5517232"/>
              <a:ext cx="860529" cy="173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827584" y="3717032"/>
            <a:ext cx="2160240" cy="1605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Session.run</a:t>
            </a:r>
            <a:r>
              <a:rPr lang="en-US" altLang="ko-KR" dirty="0" smtClean="0"/>
              <a:t>(  _  )</a:t>
            </a:r>
            <a:endParaRPr lang="ko-KR" altLang="en-US" dirty="0"/>
          </a:p>
        </p:txBody>
      </p:sp>
      <p:cxnSp>
        <p:nvCxnSpPr>
          <p:cNvPr id="19" name="꺾인 연결선 18"/>
          <p:cNvCxnSpPr>
            <a:stCxn id="3" idx="1"/>
            <a:endCxn id="15" idx="3"/>
          </p:cNvCxnSpPr>
          <p:nvPr/>
        </p:nvCxnSpPr>
        <p:spPr>
          <a:xfrm rot="10800000" flipV="1">
            <a:off x="2987824" y="3659725"/>
            <a:ext cx="864096" cy="86004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6" idx="1"/>
            <a:endCxn id="15" idx="3"/>
          </p:cNvCxnSpPr>
          <p:nvPr/>
        </p:nvCxnSpPr>
        <p:spPr>
          <a:xfrm rot="10800000">
            <a:off x="2987824" y="4519772"/>
            <a:ext cx="870738" cy="101480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7544" y="5699785"/>
            <a:ext cx="339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Session.run</a:t>
            </a:r>
            <a:r>
              <a:rPr lang="en-US" altLang="ko-KR" sz="1200" dirty="0" smtClean="0"/>
              <a:t>() </a:t>
            </a:r>
            <a:r>
              <a:rPr lang="ko-KR" altLang="en-US" sz="1200" dirty="0" err="1" smtClean="0"/>
              <a:t>메소드의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파라미터로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operation</a:t>
            </a:r>
            <a:r>
              <a:rPr lang="ko-KR" altLang="en-US" sz="1200" dirty="0" smtClean="0"/>
              <a:t>이나 </a:t>
            </a:r>
            <a:r>
              <a:rPr lang="en-US" altLang="ko-KR" sz="1200" dirty="0" smtClean="0"/>
              <a:t>tensor </a:t>
            </a:r>
            <a:r>
              <a:rPr lang="ko-KR" altLang="en-US" sz="1200" dirty="0" smtClean="0"/>
              <a:t>제공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53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Session.run</a:t>
            </a:r>
            <a:r>
              <a:rPr lang="en-US" altLang="ko-KR" dirty="0" smtClean="0"/>
              <a:t> : tensor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텐서플로우</a:t>
            </a:r>
            <a:r>
              <a:rPr lang="ko-KR" altLang="en-US" dirty="0" smtClean="0"/>
              <a:t> 내의 </a:t>
            </a:r>
            <a:r>
              <a:rPr lang="ko-KR" altLang="en-US" dirty="0" err="1" smtClean="0"/>
              <a:t>텐서를</a:t>
            </a:r>
            <a:r>
              <a:rPr lang="ko-KR" altLang="en-US" dirty="0" smtClean="0"/>
              <a:t> 평가해서 결과 값 제공</a:t>
            </a:r>
            <a:endParaRPr lang="en-US" altLang="ko-KR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32048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73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Session.run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operation run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Operation: </a:t>
            </a:r>
            <a:r>
              <a:rPr lang="ko-KR" altLang="en-US" dirty="0"/>
              <a:t>임의의 계산을 수행하는 것으로 다양한 속성 값</a:t>
            </a:r>
            <a:r>
              <a:rPr lang="en-US" altLang="ko-KR" dirty="0"/>
              <a:t>(attribute)</a:t>
            </a:r>
            <a:r>
              <a:rPr lang="ko-KR" altLang="en-US" dirty="0"/>
              <a:t>을 가질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852936"/>
            <a:ext cx="3888432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Session.run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19256" cy="187220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fetches: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graph </a:t>
            </a:r>
            <a:r>
              <a:rPr lang="ko-KR" altLang="en-US" dirty="0" smtClean="0"/>
              <a:t>요소나 </a:t>
            </a:r>
            <a:r>
              <a:rPr lang="en-US" altLang="ko-KR" dirty="0" smtClean="0"/>
              <a:t>grape </a:t>
            </a:r>
            <a:r>
              <a:rPr lang="ko-KR" altLang="en-US" dirty="0" smtClean="0"/>
              <a:t>요소들이 리스트</a:t>
            </a:r>
            <a:r>
              <a:rPr lang="en-US" altLang="ko-KR" dirty="0" smtClean="0"/>
              <a:t>, grape </a:t>
            </a:r>
            <a:r>
              <a:rPr lang="ko-KR" altLang="en-US" dirty="0" smtClean="0"/>
              <a:t>요소들을 가진 사전 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feed_dict</a:t>
            </a:r>
            <a:r>
              <a:rPr lang="en-US" altLang="ko-KR" dirty="0"/>
              <a:t>: </a:t>
            </a:r>
            <a:r>
              <a:rPr lang="en-US" altLang="ko-KR" dirty="0" smtClean="0"/>
              <a:t>graph </a:t>
            </a:r>
            <a:r>
              <a:rPr lang="ko-KR" altLang="en-US" dirty="0" smtClean="0"/>
              <a:t>요소와 값을 가진 사전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options</a:t>
            </a:r>
            <a:r>
              <a:rPr lang="en-US" altLang="ko-KR" dirty="0"/>
              <a:t>: A [</a:t>
            </a:r>
            <a:r>
              <a:rPr lang="en-US" altLang="ko-KR" dirty="0" err="1"/>
              <a:t>RunOptions</a:t>
            </a:r>
            <a:r>
              <a:rPr lang="en-US" altLang="ko-KR" dirty="0"/>
              <a:t>] protocol </a:t>
            </a:r>
            <a:r>
              <a:rPr lang="en-US" altLang="ko-KR" dirty="0" smtClean="0"/>
              <a:t>buffer</a:t>
            </a:r>
          </a:p>
          <a:p>
            <a:pPr marL="0" indent="0">
              <a:buNone/>
            </a:pPr>
            <a:r>
              <a:rPr lang="en-US" altLang="ko-KR" dirty="0" err="1" smtClean="0"/>
              <a:t>run_metadata</a:t>
            </a:r>
            <a:r>
              <a:rPr lang="en-US" altLang="ko-KR" dirty="0"/>
              <a:t>: A [</a:t>
            </a:r>
            <a:r>
              <a:rPr lang="en-US" altLang="ko-KR" dirty="0" err="1"/>
              <a:t>RunMetadata</a:t>
            </a:r>
            <a:r>
              <a:rPr lang="en-US" altLang="ko-KR" dirty="0"/>
              <a:t>] protocol buffer</a:t>
            </a: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595130" y="3933056"/>
            <a:ext cx="7704856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tf.Session.run</a:t>
            </a:r>
            <a:r>
              <a:rPr lang="en-US" altLang="ko-KR" dirty="0"/>
              <a:t>(fetches, </a:t>
            </a:r>
            <a:r>
              <a:rPr lang="en-US" altLang="ko-KR" dirty="0" err="1"/>
              <a:t>feed_dict</a:t>
            </a:r>
            <a:r>
              <a:rPr lang="en-US" altLang="ko-KR" dirty="0"/>
              <a:t>=None, options=None, </a:t>
            </a:r>
            <a:r>
              <a:rPr lang="en-US" altLang="ko-KR" dirty="0" err="1"/>
              <a:t>run_metadata</a:t>
            </a:r>
            <a:r>
              <a:rPr lang="en-US" altLang="ko-KR" dirty="0"/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8706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Session : </a:t>
            </a:r>
            <a:r>
              <a:rPr lang="ko-KR" altLang="en-US" dirty="0" smtClean="0"/>
              <a:t>최종 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Session </a:t>
            </a:r>
            <a:r>
              <a:rPr lang="ko-KR" altLang="en-US" sz="3200" dirty="0" smtClean="0"/>
              <a:t>정의 될 경우 </a:t>
            </a:r>
            <a:r>
              <a:rPr lang="en-US" altLang="ko-KR" sz="3200" dirty="0" smtClean="0"/>
              <a:t>Session</a:t>
            </a:r>
            <a:r>
              <a:rPr lang="ko-KR" altLang="en-US" sz="3200" dirty="0" smtClean="0"/>
              <a:t>에서는 </a:t>
            </a:r>
            <a:r>
              <a:rPr lang="en-US" altLang="ko-KR" sz="3200" dirty="0" smtClean="0"/>
              <a:t>run</a:t>
            </a:r>
            <a:r>
              <a:rPr lang="ko-KR" altLang="en-US" sz="3200" dirty="0" smtClean="0"/>
              <a:t>을 사용해야 하거나 </a:t>
            </a:r>
            <a:r>
              <a:rPr lang="en-US" altLang="ko-KR" sz="3200" dirty="0" smtClean="0"/>
              <a:t>with </a:t>
            </a:r>
            <a:r>
              <a:rPr lang="ko-KR" altLang="en-US" sz="3200" dirty="0" smtClean="0"/>
              <a:t>문을 사용해서 활용</a:t>
            </a:r>
            <a:endParaRPr lang="en-US" altLang="ko-KR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30003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63077"/>
            <a:ext cx="2857500" cy="163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59619" y="5858688"/>
            <a:ext cx="36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sess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tf.InteractiveSession</a:t>
            </a:r>
            <a:r>
              <a:rPr lang="en-US" altLang="ko-KR" sz="1200" dirty="0" smtClean="0"/>
              <a:t>() </a:t>
            </a:r>
            <a:r>
              <a:rPr lang="ko-KR" altLang="en-US" sz="1200" dirty="0" smtClean="0"/>
              <a:t>을 정의되어 있을 경우 </a:t>
            </a:r>
            <a:r>
              <a:rPr lang="en-US" altLang="ko-KR" sz="1200" dirty="0" smtClean="0"/>
              <a:t>tensor</a:t>
            </a:r>
            <a:r>
              <a:rPr lang="ko-KR" altLang="en-US" sz="1200" dirty="0" smtClean="0"/>
              <a:t>에 </a:t>
            </a:r>
            <a:r>
              <a:rPr lang="en-US" altLang="ko-KR" sz="1200" dirty="0" err="1" smtClean="0"/>
              <a:t>eval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로 실행가능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27584" y="4653136"/>
            <a:ext cx="2160240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907704" y="5445224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31640" y="314096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err="1" smtClean="0"/>
              <a:t>Session.run</a:t>
            </a:r>
            <a:r>
              <a:rPr lang="en-US" altLang="ko-KR" u="sng" dirty="0" smtClean="0"/>
              <a:t>()</a:t>
            </a:r>
            <a:endParaRPr lang="ko-KR" altLang="en-US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5100650" y="315929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err="1" smtClean="0"/>
              <a:t>Tensor.eval</a:t>
            </a:r>
            <a:r>
              <a:rPr lang="en-US" altLang="ko-KR" u="sng" dirty="0" smtClean="0"/>
              <a:t>()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8836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Session </a:t>
            </a:r>
            <a:r>
              <a:rPr lang="ko-KR" altLang="en-US" dirty="0" smtClean="0"/>
              <a:t>최종 결과 </a:t>
            </a:r>
            <a:r>
              <a:rPr lang="ko-KR" altLang="en-US" dirty="0" err="1" smtClean="0"/>
              <a:t>값처리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Session </a:t>
            </a:r>
            <a:r>
              <a:rPr lang="ko-KR" altLang="en-US" sz="3200" dirty="0" smtClean="0"/>
              <a:t>처리 </a:t>
            </a:r>
            <a:r>
              <a:rPr lang="ko-KR" altLang="en-US" sz="3200" dirty="0" err="1" smtClean="0"/>
              <a:t>결과이</a:t>
            </a:r>
            <a:r>
              <a:rPr lang="ko-KR" altLang="en-US" sz="3200" dirty="0" smtClean="0"/>
              <a:t> 타입은 </a:t>
            </a:r>
            <a:r>
              <a:rPr lang="en-US" altLang="ko-KR" sz="3200" dirty="0" smtClean="0"/>
              <a:t>numpy.int32 </a:t>
            </a:r>
            <a:r>
              <a:rPr lang="ko-KR" altLang="en-US" sz="3200" dirty="0" smtClean="0"/>
              <a:t>객체이니 </a:t>
            </a:r>
            <a:r>
              <a:rPr lang="en-US" altLang="ko-KR" sz="3200" dirty="0" smtClean="0"/>
              <a:t>Tensor </a:t>
            </a:r>
            <a:r>
              <a:rPr lang="ko-KR" altLang="en-US" sz="3200" dirty="0" smtClean="0"/>
              <a:t>타입이 아님</a:t>
            </a:r>
            <a:endParaRPr lang="en-US" altLang="ko-KR" sz="3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9204"/>
            <a:ext cx="446449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115616" y="4221088"/>
            <a:ext cx="3456384" cy="1080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60232" y="447273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처리 결과는 </a:t>
            </a:r>
            <a:r>
              <a:rPr lang="en-US" altLang="ko-KR" dirty="0" smtClean="0"/>
              <a:t>tensor </a:t>
            </a:r>
            <a:r>
              <a:rPr lang="ko-KR" altLang="en-US" dirty="0" smtClean="0"/>
              <a:t>타입이 아닌 실제 결과 타입이 저장됨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12" idx="3"/>
            <a:endCxn id="5" idx="1"/>
          </p:cNvCxnSpPr>
          <p:nvPr/>
        </p:nvCxnSpPr>
        <p:spPr>
          <a:xfrm>
            <a:off x="4572000" y="4761148"/>
            <a:ext cx="2088232" cy="311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fetch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한개씩</a:t>
            </a:r>
            <a:r>
              <a:rPr lang="ko-KR" altLang="en-US" dirty="0" smtClean="0"/>
              <a:t> 가져오기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연산의 출력을 가져 오려면 </a:t>
            </a:r>
            <a:r>
              <a:rPr lang="en-US" altLang="ko-KR" dirty="0"/>
              <a:t>Session </a:t>
            </a:r>
            <a:r>
              <a:rPr lang="ko-KR" altLang="en-US" dirty="0"/>
              <a:t>객체에 </a:t>
            </a:r>
            <a:r>
              <a:rPr lang="en-US" altLang="ko-KR" dirty="0"/>
              <a:t>run ()</a:t>
            </a:r>
            <a:r>
              <a:rPr lang="ko-KR" altLang="en-US" dirty="0"/>
              <a:t>을 호출하여 그래프를 실행하고 검색 할 </a:t>
            </a:r>
            <a:r>
              <a:rPr lang="ko-KR" altLang="en-US" dirty="0" err="1"/>
              <a:t>텐서를</a:t>
            </a:r>
            <a:r>
              <a:rPr lang="ko-KR" altLang="en-US" dirty="0"/>
              <a:t> 전달합니다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441" y="3171825"/>
            <a:ext cx="44767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62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개 가져오기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단일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노드를</a:t>
            </a:r>
            <a:r>
              <a:rPr lang="ko-KR" altLang="en-US" dirty="0"/>
              <a:t> 가져 오는 것을 제외하면 여러 </a:t>
            </a:r>
            <a:r>
              <a:rPr lang="ko-KR" altLang="en-US" dirty="0" err="1" smtClean="0"/>
              <a:t>텐서을</a:t>
            </a:r>
            <a:r>
              <a:rPr lang="ko-KR" altLang="en-US" dirty="0" smtClean="0"/>
              <a:t> </a:t>
            </a:r>
            <a:r>
              <a:rPr lang="ko-KR" altLang="en-US" dirty="0"/>
              <a:t>가져올 수도 있습니다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68960"/>
            <a:ext cx="57054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81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assert </a:t>
            </a:r>
            <a:r>
              <a:rPr lang="ko-KR" altLang="en-US" dirty="0"/>
              <a:t> </a:t>
            </a:r>
            <a:r>
              <a:rPr lang="ko-KR" altLang="en-US" dirty="0" smtClean="0"/>
              <a:t>에러 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assert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operation </a:t>
            </a:r>
            <a:r>
              <a:rPr lang="ko-KR" altLang="en-US" dirty="0" smtClean="0"/>
              <a:t>처리이므로 조건이 맞지 않으면 에러가 처리됨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2708920"/>
            <a:ext cx="7181850" cy="383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13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Feed 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44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임의의 값을 직접 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Placeholder </a:t>
            </a:r>
            <a:r>
              <a:rPr lang="ko-KR" altLang="en-US" dirty="0" smtClean="0"/>
              <a:t>지정된 </a:t>
            </a:r>
            <a:r>
              <a:rPr lang="ko-KR" altLang="en-US" dirty="0" err="1" smtClean="0"/>
              <a:t>텐더를</a:t>
            </a:r>
            <a:r>
              <a:rPr lang="ko-KR" altLang="en-US" dirty="0" smtClean="0"/>
              <a:t> 실제 </a:t>
            </a:r>
            <a:r>
              <a:rPr lang="en-US" altLang="ko-KR" dirty="0" err="1" smtClean="0"/>
              <a:t>sess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feed_dict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데이터 타입에 따라 값을 지정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29000"/>
            <a:ext cx="57340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67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내부 변수 활용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en-US" altLang="ko-KR" sz="3200" dirty="0" err="1" smtClean="0"/>
              <a:t>rand_array</a:t>
            </a:r>
            <a:r>
              <a:rPr lang="ko-KR" altLang="en-US" sz="3200" dirty="0" smtClean="0"/>
              <a:t>를 정의해서 값을 할당 후 </a:t>
            </a:r>
            <a:r>
              <a:rPr lang="en-US" altLang="ko-KR" sz="3200" dirty="0" err="1" smtClean="0"/>
              <a:t>feed_dict</a:t>
            </a:r>
            <a:r>
              <a:rPr lang="ko-KR" altLang="en-US" sz="3200" dirty="0" smtClean="0"/>
              <a:t>에 </a:t>
            </a:r>
            <a:r>
              <a:rPr lang="en-US" altLang="ko-KR" sz="3200" dirty="0" smtClean="0"/>
              <a:t>placeholder</a:t>
            </a:r>
            <a:r>
              <a:rPr lang="ko-KR" altLang="en-US" sz="3200" dirty="0" smtClean="0"/>
              <a:t>에 할당</a:t>
            </a:r>
            <a:endParaRPr lang="en-US" altLang="ko-KR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3284983"/>
            <a:ext cx="5962997" cy="316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9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Session feed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Placeholder </a:t>
            </a:r>
            <a:r>
              <a:rPr lang="ko-KR" altLang="en-US" dirty="0" smtClean="0"/>
              <a:t>지정된 </a:t>
            </a:r>
            <a:r>
              <a:rPr lang="ko-KR" altLang="en-US" dirty="0" err="1" smtClean="0"/>
              <a:t>텐더를</a:t>
            </a:r>
            <a:r>
              <a:rPr lang="ko-KR" altLang="en-US" dirty="0" smtClean="0"/>
              <a:t> 실제 </a:t>
            </a:r>
            <a:r>
              <a:rPr lang="en-US" altLang="ko-KR" dirty="0" err="1" smtClean="0"/>
              <a:t>sess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feed_dict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데이터 타입에 따라 지정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29000"/>
            <a:ext cx="57340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Session.run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결</a:t>
            </a:r>
            <a:r>
              <a:rPr lang="ko-KR" altLang="en-US" dirty="0"/>
              <a:t>과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Session </a:t>
            </a:r>
            <a:r>
              <a:rPr lang="ko-KR" altLang="en-US" sz="3200" dirty="0" smtClean="0"/>
              <a:t>처리 </a:t>
            </a:r>
            <a:r>
              <a:rPr lang="ko-KR" altLang="en-US" sz="3200" dirty="0" err="1" smtClean="0"/>
              <a:t>결과이</a:t>
            </a:r>
            <a:r>
              <a:rPr lang="ko-KR" altLang="en-US" sz="3200" dirty="0" smtClean="0"/>
              <a:t> 타입은 </a:t>
            </a:r>
            <a:r>
              <a:rPr lang="en-US" altLang="ko-KR" sz="3200" dirty="0" smtClean="0"/>
              <a:t>numpy.int32 </a:t>
            </a:r>
            <a:r>
              <a:rPr lang="ko-KR" altLang="en-US" sz="3200" dirty="0" smtClean="0"/>
              <a:t>객체이니 </a:t>
            </a:r>
            <a:r>
              <a:rPr lang="en-US" altLang="ko-KR" sz="3200" dirty="0" smtClean="0"/>
              <a:t>Tensor </a:t>
            </a:r>
            <a:r>
              <a:rPr lang="ko-KR" altLang="en-US" sz="3200" dirty="0" smtClean="0"/>
              <a:t>타입이 아님</a:t>
            </a:r>
            <a:endParaRPr lang="en-US" altLang="ko-KR" sz="3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9204"/>
            <a:ext cx="446449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115616" y="4221088"/>
            <a:ext cx="3456384" cy="1080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60232" y="447273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처리 결과는 </a:t>
            </a:r>
            <a:r>
              <a:rPr lang="en-US" altLang="ko-KR" dirty="0" smtClean="0"/>
              <a:t>tensor </a:t>
            </a:r>
            <a:r>
              <a:rPr lang="ko-KR" altLang="en-US" dirty="0" smtClean="0"/>
              <a:t>타입이 아닌 실제 결과 타입이 저장됨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12" idx="3"/>
            <a:endCxn id="5" idx="1"/>
          </p:cNvCxnSpPr>
          <p:nvPr/>
        </p:nvCxnSpPr>
        <p:spPr>
          <a:xfrm>
            <a:off x="4572000" y="4761148"/>
            <a:ext cx="2088232" cy="311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2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train.Savor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처리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예시</a:t>
            </a: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저장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train.Savor</a:t>
            </a:r>
            <a:r>
              <a:rPr lang="ko-KR" altLang="en-US" sz="2800" dirty="0" smtClean="0"/>
              <a:t>를 이용해서 처리하는 변수들을 저장</a:t>
            </a:r>
            <a:endParaRPr lang="en-US" altLang="ko-KR" sz="2800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92896"/>
            <a:ext cx="5838825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71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저장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 </a:t>
            </a:r>
            <a:r>
              <a:rPr lang="ko-KR" altLang="en-US" sz="2800" dirty="0" smtClean="0"/>
              <a:t>현재 변수에 저장된 부분을 출력</a:t>
            </a:r>
            <a:endParaRPr lang="en-US" altLang="ko-KR" sz="2800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4984"/>
            <a:ext cx="65246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95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저장된 변수 읽어오기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train.Savor</a:t>
            </a:r>
            <a:r>
              <a:rPr lang="ko-KR" altLang="en-US" sz="2800" dirty="0" smtClean="0"/>
              <a:t>를 저장된 변수를 다시 읽어오면 초기화 없이 처리 가능 </a:t>
            </a:r>
            <a:endParaRPr lang="en-US" altLang="ko-KR" sz="2800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53" y="3356992"/>
            <a:ext cx="52006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0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저장된 변수 읽어오기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train.Savor</a:t>
            </a:r>
            <a:r>
              <a:rPr lang="ko-KR" altLang="en-US" sz="2800" dirty="0" smtClean="0"/>
              <a:t>로 저장한 파일에서 가져와서 </a:t>
            </a:r>
            <a:r>
              <a:rPr lang="ko-KR" altLang="en-US" sz="2800" dirty="0" err="1" smtClean="0"/>
              <a:t>재작업</a:t>
            </a:r>
            <a:r>
              <a:rPr lang="ko-KR" altLang="en-US" sz="2800" dirty="0" smtClean="0"/>
              <a:t> 후 출력  </a:t>
            </a:r>
            <a:endParaRPr lang="en-US" altLang="ko-KR" sz="2800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63" y="3573016"/>
            <a:ext cx="65436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41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</a:t>
            </a:r>
            <a:r>
              <a:rPr lang="ko-KR" altLang="en-US" dirty="0" smtClean="0"/>
              <a:t>와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5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Tensorflow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graph class 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3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 </a:t>
            </a:r>
            <a:r>
              <a:rPr lang="en-US" altLang="ko-KR" dirty="0" err="1" smtClean="0"/>
              <a:t>tf.Graph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25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graph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Graph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operation</a:t>
            </a:r>
            <a:r>
              <a:rPr lang="ko-KR" altLang="en-US" dirty="0" smtClean="0"/>
              <a:t>들과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들의 집합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358516" y="2781858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peration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84885" y="4078002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Tensor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0804" y="2869523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 represent units of computation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7903" y="4078002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 represent the units of data that flow between operations.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7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graph </a:t>
            </a:r>
            <a:r>
              <a:rPr lang="ko-KR" altLang="en-US" dirty="0" smtClean="0"/>
              <a:t>생성하고 연결하</a:t>
            </a:r>
            <a:r>
              <a:rPr lang="ko-KR" altLang="en-US" dirty="0"/>
              <a:t>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as_default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graph context</a:t>
            </a:r>
            <a:r>
              <a:rPr lang="ko-KR" altLang="en-US" dirty="0" smtClean="0"/>
              <a:t>를 받아  </a:t>
            </a:r>
            <a:r>
              <a:rPr lang="en-US" altLang="ko-KR" dirty="0" smtClean="0"/>
              <a:t>Graph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51" y="2780928"/>
            <a:ext cx="66675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23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graph </a:t>
            </a:r>
            <a:r>
              <a:rPr lang="ko-KR" altLang="en-US" dirty="0" smtClean="0"/>
              <a:t>객체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텐서플로우에서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graph</a:t>
            </a:r>
            <a:r>
              <a:rPr lang="ko-KR" altLang="en-US" dirty="0" smtClean="0"/>
              <a:t>를 직접 접근해서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들이 생성된 것을 볼 수 있음</a:t>
            </a:r>
            <a:endParaRPr lang="en-US" altLang="ko-KR" dirty="0" smtClean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5976664" cy="41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3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graph node </a:t>
            </a:r>
            <a:r>
              <a:rPr lang="ko-KR" altLang="en-US" dirty="0" smtClean="0"/>
              <a:t>확인하기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err="1" smtClean="0"/>
              <a:t>Tf.get_default_graph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를 실행한 후에 </a:t>
            </a:r>
            <a:r>
              <a:rPr lang="en-US" altLang="ko-KR" dirty="0" err="1" smtClean="0"/>
              <a:t>get_operations</a:t>
            </a:r>
            <a:r>
              <a:rPr lang="en-US" altLang="ko-KR" dirty="0" smtClean="0"/>
              <a:t>()</a:t>
            </a:r>
            <a:r>
              <a:rPr lang="ko-KR" altLang="en-US" dirty="0" smtClean="0"/>
              <a:t>으로 실제 </a:t>
            </a:r>
            <a:r>
              <a:rPr lang="en-US" altLang="ko-KR" dirty="0" smtClean="0"/>
              <a:t>op node</a:t>
            </a:r>
            <a:r>
              <a:rPr lang="ko-KR" altLang="en-US" dirty="0" smtClean="0"/>
              <a:t>를 생성 후 조회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708919"/>
            <a:ext cx="7048500" cy="391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31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graph node </a:t>
            </a:r>
            <a:r>
              <a:rPr lang="ko-KR" altLang="en-US" dirty="0" smtClean="0"/>
              <a:t>확인하기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</a:t>
            </a:r>
            <a:r>
              <a:rPr lang="ko-KR" altLang="en-US" dirty="0"/>
              <a:t>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순환하면서 조회하기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3" y="2708920"/>
            <a:ext cx="680085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9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graph node </a:t>
            </a:r>
            <a:r>
              <a:rPr lang="ko-KR" altLang="en-US" dirty="0" smtClean="0"/>
              <a:t>확인하기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역순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뒤에서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graph </a:t>
            </a:r>
            <a:r>
              <a:rPr lang="ko-KR" altLang="en-US" dirty="0" smtClean="0"/>
              <a:t>값을 조회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4962525" cy="351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9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graph node </a:t>
            </a:r>
            <a:r>
              <a:rPr lang="ko-KR" altLang="en-US" dirty="0" smtClean="0"/>
              <a:t>확인하기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Op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inputs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확인하기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695950" cy="373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4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할당 변수 확인하기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Tf.constant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할당한 변수를 확인하면 하나의 </a:t>
            </a:r>
            <a:r>
              <a:rPr lang="en-US" altLang="ko-KR" dirty="0" smtClean="0"/>
              <a:t>tensor </a:t>
            </a:r>
            <a:r>
              <a:rPr lang="ko-KR" altLang="en-US" dirty="0" smtClean="0"/>
              <a:t>객체로 지정되어 있고 </a:t>
            </a:r>
            <a:r>
              <a:rPr lang="en-US" altLang="ko-KR" dirty="0" smtClean="0"/>
              <a:t>session</a:t>
            </a:r>
            <a:r>
              <a:rPr lang="ko-KR" altLang="en-US" dirty="0" smtClean="0"/>
              <a:t>에서 실행해야 결과값을 볼 수 있음</a:t>
            </a:r>
            <a:endParaRPr lang="en-US" altLang="ko-KR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975" y="3789040"/>
            <a:ext cx="5410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60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과 구현 방식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텐서플로우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구현시</a:t>
            </a:r>
            <a:r>
              <a:rPr lang="ko-KR" altLang="en-US" dirty="0" smtClean="0"/>
              <a:t> 차이</a:t>
            </a:r>
            <a:endParaRPr lang="en-US" altLang="ko-KR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7416800" cy="320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9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5. </a:t>
            </a:r>
            <a:r>
              <a:rPr lang="en-US" altLang="ko-KR" sz="6000" dirty="0" err="1" smtClean="0"/>
              <a:t>tensorboard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6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dirty="0" err="1" smtClean="0"/>
              <a:t>tensorboard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1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Tensorboard</a:t>
            </a:r>
            <a:r>
              <a:rPr lang="en-US" altLang="ko-KR" dirty="0"/>
              <a:t> </a:t>
            </a:r>
            <a:r>
              <a:rPr lang="ko-KR" altLang="en-US" dirty="0" smtClean="0"/>
              <a:t>서버 접속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62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 접근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localhost:6006 </a:t>
            </a:r>
            <a:r>
              <a:rPr lang="ko-KR" altLang="en-US" sz="3200" dirty="0" smtClean="0"/>
              <a:t>을 브라우저에서 접근</a:t>
            </a:r>
            <a:endParaRPr lang="en-US" altLang="ko-KR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636912"/>
            <a:ext cx="6597650" cy="393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7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Summary </a:t>
            </a:r>
            <a:r>
              <a:rPr lang="ko-KR" altLang="en-US" dirty="0" smtClean="0"/>
              <a:t>확인하기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70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tf.summary.FileWriter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summary </a:t>
            </a:r>
            <a:r>
              <a:rPr lang="ko-KR" altLang="en-US" sz="3200" dirty="0" smtClean="0"/>
              <a:t>파일을 생성해서 그래프에 대한 </a:t>
            </a:r>
            <a:r>
              <a:rPr lang="ko-KR" altLang="en-US" sz="3200" dirty="0" err="1" smtClean="0"/>
              <a:t>뷰를</a:t>
            </a:r>
            <a:r>
              <a:rPr lang="ko-KR" altLang="en-US" sz="3200" dirty="0" smtClean="0"/>
              <a:t> 출력하게 함</a:t>
            </a:r>
            <a:endParaRPr lang="en-US" altLang="ko-KR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7" y="3717032"/>
            <a:ext cx="66008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3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Graph</a:t>
            </a:r>
            <a:r>
              <a:rPr lang="ko-KR" altLang="en-US" dirty="0" smtClean="0"/>
              <a:t>만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localhost:6006 </a:t>
            </a:r>
            <a:r>
              <a:rPr lang="ko-KR" altLang="en-US" sz="3200" dirty="0" smtClean="0"/>
              <a:t>을 브라우저에서 접근</a:t>
            </a:r>
            <a:endParaRPr lang="en-US" altLang="ko-KR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2780928"/>
            <a:ext cx="6432550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3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</a:t>
            </a:r>
            <a:r>
              <a:rPr lang="ko-KR" altLang="en-US" dirty="0"/>
              <a:t>만 </a:t>
            </a:r>
            <a:r>
              <a:rPr lang="ko-KR" altLang="en-US" dirty="0" smtClean="0"/>
              <a:t>확인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localhost:6006 </a:t>
            </a:r>
            <a:r>
              <a:rPr lang="ko-KR" altLang="en-US" sz="3200" dirty="0" smtClean="0"/>
              <a:t>을 브라우저에서 </a:t>
            </a:r>
            <a:r>
              <a:rPr lang="en-US" altLang="ko-KR" sz="3200" dirty="0" smtClean="0"/>
              <a:t>GRAPHS </a:t>
            </a:r>
            <a:r>
              <a:rPr lang="ko-KR" altLang="en-US" sz="3200" dirty="0" smtClean="0"/>
              <a:t>보기</a:t>
            </a:r>
            <a:endParaRPr lang="en-US" altLang="ko-KR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780928"/>
            <a:ext cx="7704857" cy="384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9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Graph</a:t>
            </a:r>
            <a:r>
              <a:rPr lang="ko-KR" altLang="en-US" dirty="0" smtClean="0"/>
              <a:t>를 실행하면서 </a:t>
            </a:r>
            <a:r>
              <a:rPr lang="ko-KR" altLang="en-US" dirty="0"/>
              <a:t>확인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session</a:t>
            </a:r>
            <a:r>
              <a:rPr lang="ko-KR" altLang="en-US" sz="3200" dirty="0" smtClean="0"/>
              <a:t>에서 </a:t>
            </a:r>
            <a:r>
              <a:rPr lang="en-US" altLang="ko-KR" sz="3200" dirty="0" smtClean="0"/>
              <a:t>summary</a:t>
            </a:r>
            <a:r>
              <a:rPr lang="ko-KR" altLang="en-US" sz="3200" dirty="0" smtClean="0"/>
              <a:t>쪽 함수들을 호출해서 </a:t>
            </a:r>
            <a:r>
              <a:rPr lang="en-US" altLang="ko-KR" sz="3200" dirty="0" err="1" smtClean="0"/>
              <a:t>tensorboard</a:t>
            </a:r>
            <a:r>
              <a:rPr lang="ko-KR" altLang="en-US" sz="3200" dirty="0" smtClean="0"/>
              <a:t>에 출력할 수 있도록 구성</a:t>
            </a:r>
            <a:endParaRPr lang="en-US" altLang="ko-KR" sz="3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81724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Graph</a:t>
            </a:r>
            <a:r>
              <a:rPr lang="ko-KR" altLang="en-US" dirty="0"/>
              <a:t>를 실행하면서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보</a:t>
            </a:r>
            <a:r>
              <a:rPr lang="ko-KR" altLang="en-US" dirty="0"/>
              <a:t>기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tensorboard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내의 그래프 결과</a:t>
            </a:r>
            <a:r>
              <a:rPr lang="en-US" altLang="ko-KR" sz="3200" dirty="0" smtClean="0"/>
              <a:t>(localhost:6006)</a:t>
            </a:r>
            <a:endParaRPr lang="en-US" altLang="ko-KR" sz="32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33056"/>
            <a:ext cx="7992888" cy="280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" y="2852936"/>
            <a:ext cx="83534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5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/>
              <a:t>사</a:t>
            </a:r>
            <a:r>
              <a:rPr lang="ko-KR" altLang="en-US" dirty="0" smtClean="0"/>
              <a:t>칙연산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 smtClean="0"/>
              <a:t>행렬에 대한 </a:t>
            </a:r>
            <a:r>
              <a:rPr lang="ko-KR" altLang="en-US" sz="3200" dirty="0" err="1"/>
              <a:t>열</a:t>
            </a:r>
            <a:r>
              <a:rPr lang="ko-KR" altLang="en-US" sz="3200" dirty="0" err="1" smtClean="0"/>
              <a:t>축</a:t>
            </a:r>
            <a:r>
              <a:rPr lang="en-US" altLang="ko-KR" sz="3200" dirty="0" smtClean="0"/>
              <a:t>(</a:t>
            </a:r>
            <a:r>
              <a:rPr lang="en-US" altLang="ko-KR" sz="3200" dirty="0" err="1" smtClean="0"/>
              <a:t>reduction_indices</a:t>
            </a:r>
            <a:r>
              <a:rPr lang="en-US" altLang="ko-KR" sz="3200" dirty="0" smtClean="0"/>
              <a:t>=1)</a:t>
            </a:r>
            <a:r>
              <a:rPr lang="ko-KR" altLang="en-US" sz="3200" dirty="0" smtClean="0"/>
              <a:t>합산</a:t>
            </a:r>
            <a:endParaRPr lang="en-US" altLang="ko-KR" sz="3200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3048000" cy="370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750" y="2965715"/>
            <a:ext cx="4621713" cy="336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51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버전에 따른 변경 </a:t>
            </a:r>
            <a:r>
              <a:rPr lang="ko-KR" altLang="en-US" dirty="0" smtClean="0"/>
              <a:t>사항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SummaryWriter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summary.FileWriter</a:t>
            </a:r>
            <a:r>
              <a:rPr lang="en-US" altLang="ko-KR" dirty="0" smtClean="0"/>
              <a:t> ,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sess.graph_def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sess.graph</a:t>
            </a:r>
            <a:r>
              <a:rPr lang="ko-KR" altLang="en-US" dirty="0" smtClean="0"/>
              <a:t>로 변경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7488832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41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버전에 따른 변경 사항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텐서보드</a:t>
            </a:r>
            <a:r>
              <a:rPr lang="ko-KR" altLang="en-US" dirty="0" smtClean="0"/>
              <a:t> 내의 그래프를 확인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)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38385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17947"/>
            <a:ext cx="482453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24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확인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01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 input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텐서보드</a:t>
            </a:r>
            <a:r>
              <a:rPr lang="ko-KR" altLang="en-US" dirty="0" smtClean="0"/>
              <a:t> 내의 그래프 내의 </a:t>
            </a:r>
            <a:r>
              <a:rPr lang="en-US" altLang="ko-KR" dirty="0" smtClean="0"/>
              <a:t>input node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객체 조회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68960"/>
            <a:ext cx="3816424" cy="329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56595"/>
            <a:ext cx="37528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6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: graph op name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graph = </a:t>
            </a:r>
            <a:r>
              <a:rPr lang="en-US" altLang="ko-KR" dirty="0" err="1"/>
              <a:t>tf.get_default_graph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정의 후에 </a:t>
            </a:r>
            <a:r>
              <a:rPr lang="en-US" altLang="ko-KR" dirty="0" smtClean="0"/>
              <a:t>operation node </a:t>
            </a:r>
            <a:r>
              <a:rPr lang="ko-KR" altLang="en-US" dirty="0" smtClean="0"/>
              <a:t>명 조회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4562475" cy="332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6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 weight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텐서보드</a:t>
            </a:r>
            <a:r>
              <a:rPr lang="ko-KR" altLang="en-US" dirty="0" smtClean="0"/>
              <a:t> 내의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를 확대해서 내부 구성된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들을 확인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66488"/>
            <a:ext cx="4524375" cy="142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21089"/>
            <a:ext cx="201622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93748"/>
            <a:ext cx="2171828" cy="23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38018"/>
            <a:ext cx="2448272" cy="232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92724"/>
            <a:ext cx="2369443" cy="124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66488"/>
            <a:ext cx="2526209" cy="137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46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 output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텐서보드</a:t>
            </a:r>
            <a:r>
              <a:rPr lang="ko-KR" altLang="en-US" dirty="0" smtClean="0"/>
              <a:t> 내의</a:t>
            </a:r>
            <a:r>
              <a:rPr lang="en-US" altLang="ko-KR" dirty="0" smtClean="0"/>
              <a:t>output 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저장된 것을 상호 비교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114800" cy="267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10" y="3395126"/>
            <a:ext cx="33051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51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04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</a:t>
            </a:r>
            <a:r>
              <a:rPr lang="en-US" altLang="ko-KR" sz="3200" dirty="0"/>
              <a:t>!</a:t>
            </a:r>
            <a:r>
              <a:rPr lang="en-US" altLang="ko-KR" sz="3200" dirty="0" err="1"/>
              <a:t>tensorboard</a:t>
            </a:r>
            <a:r>
              <a:rPr lang="en-US" altLang="ko-KR" sz="3200" dirty="0"/>
              <a:t> 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en-US" altLang="ko-KR" sz="3200" dirty="0" smtClean="0"/>
              <a:t>--</a:t>
            </a:r>
            <a:r>
              <a:rPr lang="en-US" altLang="ko-KR" sz="3200" dirty="0" err="1" smtClean="0"/>
              <a:t>logdir</a:t>
            </a:r>
            <a:r>
              <a:rPr lang="en-US" altLang="ko-KR" sz="3200" dirty="0" smtClean="0"/>
              <a:t> = C</a:t>
            </a:r>
            <a:r>
              <a:rPr lang="en-US" altLang="ko-KR" sz="3200" dirty="0"/>
              <a:t>:\Users\06411\Documents\logs </a:t>
            </a:r>
            <a:r>
              <a:rPr lang="ko-KR" altLang="en-US" sz="3200" dirty="0" smtClean="0"/>
              <a:t>실행</a:t>
            </a:r>
            <a:endParaRPr lang="en-US" altLang="ko-KR" sz="32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4149080"/>
            <a:ext cx="751522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1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방식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텐서플로우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구현시</a:t>
            </a:r>
            <a:r>
              <a:rPr lang="ko-KR" altLang="en-US" dirty="0" smtClean="0"/>
              <a:t> 차이는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절차적으로 처리가 되지만 </a:t>
            </a:r>
            <a:r>
              <a:rPr lang="ko-KR" altLang="en-US" dirty="0" err="1" smtClean="0"/>
              <a:t>텐서플로우는</a:t>
            </a:r>
            <a:r>
              <a:rPr lang="ko-KR" altLang="en-US" dirty="0" smtClean="0"/>
              <a:t> 작성과 실행영역이 분리 되어 있음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24139"/>
            <a:ext cx="15335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50" y="3928864"/>
            <a:ext cx="2131318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28864"/>
            <a:ext cx="3456384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552" y="346725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 dirty="0" err="1" smtClean="0"/>
              <a:t>파이썬</a:t>
            </a:r>
            <a:endParaRPr lang="ko-KR" alt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139952" y="345711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 dirty="0" err="1" smtClean="0"/>
              <a:t>텐서플로우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9471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출력 포맷 지정하기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924944"/>
            <a:ext cx="7324725" cy="358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session</a:t>
            </a:r>
            <a:r>
              <a:rPr lang="ko-KR" altLang="en-US" sz="3200" dirty="0" smtClean="0"/>
              <a:t>에서 실행된 결과를 출력 포맷에 맞춰 출력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0042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07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 smtClean="0"/>
              <a:t>1. </a:t>
            </a:r>
            <a:r>
              <a:rPr lang="ko-KR" altLang="en-US" sz="8000" dirty="0" smtClean="0"/>
              <a:t>주요 개념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en-US" altLang="ko-KR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9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session</a:t>
            </a:r>
            <a:r>
              <a:rPr lang="ko-KR" altLang="en-US" sz="3200" dirty="0" smtClean="0"/>
              <a:t>에서 </a:t>
            </a:r>
            <a:r>
              <a:rPr lang="en-US" altLang="ko-KR" sz="3200" dirty="0" smtClean="0"/>
              <a:t>summary</a:t>
            </a:r>
            <a:r>
              <a:rPr lang="ko-KR" altLang="en-US" sz="3200" dirty="0" smtClean="0"/>
              <a:t>쪽 함수들을 호출해서 </a:t>
            </a:r>
            <a:r>
              <a:rPr lang="en-US" altLang="ko-KR" sz="3200" dirty="0" err="1" smtClean="0"/>
              <a:t>tensorboard</a:t>
            </a:r>
            <a:r>
              <a:rPr lang="ko-KR" altLang="en-US" sz="3200" dirty="0" smtClean="0"/>
              <a:t>에 출력할 수 있도록 구성</a:t>
            </a:r>
            <a:endParaRPr lang="en-US" altLang="ko-KR" sz="3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81724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8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출력 포맷 지정하기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tensorboard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내의 그래프 결과</a:t>
            </a:r>
            <a:r>
              <a:rPr lang="en-US" altLang="ko-KR" sz="3200" dirty="0" smtClean="0"/>
              <a:t>(localhost:6006)</a:t>
            </a:r>
            <a:endParaRPr lang="en-US" altLang="ko-KR" sz="32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33056"/>
            <a:ext cx="7992888" cy="280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" y="2852936"/>
            <a:ext cx="83534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06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Regression </a:t>
            </a:r>
            <a:r>
              <a:rPr lang="ko-KR" altLang="en-US" sz="6000" dirty="0"/>
              <a:t>처리 예시</a:t>
            </a: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5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67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생성</a:t>
            </a:r>
            <a:endParaRPr lang="ko-KR" altLang="en-US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996952"/>
            <a:ext cx="53149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049"/>
            <a:ext cx="3489649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3200" dirty="0"/>
              <a:t>n </a:t>
            </a:r>
            <a:r>
              <a:rPr lang="ko-KR" altLang="en-US" sz="3200" dirty="0"/>
              <a:t>번째의 </a:t>
            </a:r>
            <a:r>
              <a:rPr lang="ko-KR" altLang="en-US" sz="3200" dirty="0" err="1"/>
              <a:t>원래데이타</a:t>
            </a:r>
            <a:r>
              <a:rPr lang="en-US" altLang="ko-KR" sz="3200" dirty="0"/>
              <a:t>(</a:t>
            </a:r>
            <a:r>
              <a:rPr lang="en-US" altLang="ko-KR" sz="3200" dirty="0" err="1" smtClean="0"/>
              <a:t>y_data</a:t>
            </a:r>
            <a:r>
              <a:rPr lang="en-US" altLang="ko-KR" sz="3200" dirty="0" smtClean="0"/>
              <a:t>)</a:t>
            </a:r>
            <a:r>
              <a:rPr lang="ko-KR" altLang="en-US" sz="3200" dirty="0"/>
              <a:t>와 예측 </a:t>
            </a:r>
            <a:r>
              <a:rPr lang="ko-KR" altLang="en-US" sz="3200" dirty="0" err="1"/>
              <a:t>데이타</a:t>
            </a:r>
            <a:r>
              <a:rPr lang="en-US" altLang="ko-KR" sz="3200" dirty="0"/>
              <a:t>(</a:t>
            </a:r>
            <a:r>
              <a:rPr lang="en-US" altLang="ko-KR" sz="3200" dirty="0" smtClean="0"/>
              <a:t>y)</a:t>
            </a:r>
            <a:r>
              <a:rPr lang="ko-KR" altLang="en-US" sz="3200" dirty="0"/>
              <a:t>의 차이를 제곱</a:t>
            </a:r>
            <a:r>
              <a:rPr lang="en-US" altLang="ko-KR" sz="3200" dirty="0"/>
              <a:t>(^2)</a:t>
            </a:r>
            <a:r>
              <a:rPr lang="ko-KR" altLang="en-US" sz="3200" dirty="0"/>
              <a:t>해서</a:t>
            </a:r>
            <a:r>
              <a:rPr lang="en-US" altLang="ko-KR" sz="3200" dirty="0"/>
              <a:t>, </a:t>
            </a:r>
            <a:r>
              <a:rPr lang="ko-KR" altLang="en-US" sz="3200" dirty="0"/>
              <a:t>이 값을 </a:t>
            </a:r>
            <a:r>
              <a:rPr lang="en-US" altLang="ko-KR" sz="3200" dirty="0"/>
              <a:t>n</a:t>
            </a:r>
            <a:r>
              <a:rPr lang="ko-KR" altLang="en-US" sz="3200" dirty="0"/>
              <a:t>으로 나눈 평균 값이다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77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err="1"/>
              <a:t>텐서플로우</a:t>
            </a:r>
            <a:r>
              <a:rPr lang="ko-KR" altLang="en-US" sz="3200" dirty="0"/>
              <a:t> 내의 </a:t>
            </a:r>
            <a:r>
              <a:rPr lang="en-US" altLang="ko-KR" sz="3200" dirty="0"/>
              <a:t>Operation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49" y="2420888"/>
            <a:ext cx="65913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73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회귀분석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30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회귀분석</a:t>
            </a:r>
            <a:endParaRPr lang="ko-KR" alt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77684"/>
            <a:ext cx="55149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87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최종 그래프</a:t>
            </a:r>
            <a:endParaRPr lang="ko-KR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84" y="2132856"/>
            <a:ext cx="65341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5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비용함수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99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아나콘다 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1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cost function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2" y="4180592"/>
            <a:ext cx="2514600" cy="2165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197" y="4077072"/>
            <a:ext cx="481965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3200" dirty="0"/>
              <a:t>n </a:t>
            </a:r>
            <a:r>
              <a:rPr lang="ko-KR" altLang="en-US" sz="3200" dirty="0"/>
              <a:t>번째의 </a:t>
            </a:r>
            <a:r>
              <a:rPr lang="ko-KR" altLang="en-US" sz="3200" dirty="0" err="1"/>
              <a:t>원래데이타</a:t>
            </a:r>
            <a:r>
              <a:rPr lang="en-US" altLang="ko-KR" sz="3200" dirty="0"/>
              <a:t>(</a:t>
            </a:r>
            <a:r>
              <a:rPr lang="en-US" altLang="ko-KR" sz="3200" dirty="0" err="1" smtClean="0"/>
              <a:t>y_data</a:t>
            </a:r>
            <a:r>
              <a:rPr lang="en-US" altLang="ko-KR" sz="3200" dirty="0" smtClean="0"/>
              <a:t>)</a:t>
            </a:r>
            <a:r>
              <a:rPr lang="ko-KR" altLang="en-US" sz="3200" dirty="0"/>
              <a:t>와 예측 </a:t>
            </a:r>
            <a:r>
              <a:rPr lang="ko-KR" altLang="en-US" sz="3200" dirty="0" err="1"/>
              <a:t>데이타</a:t>
            </a:r>
            <a:r>
              <a:rPr lang="en-US" altLang="ko-KR" sz="3200" dirty="0"/>
              <a:t>(</a:t>
            </a:r>
            <a:r>
              <a:rPr lang="en-US" altLang="ko-KR" sz="3200" dirty="0" smtClean="0"/>
              <a:t>y)</a:t>
            </a:r>
            <a:r>
              <a:rPr lang="ko-KR" altLang="en-US" sz="3200" dirty="0"/>
              <a:t>의 차이를 제곱</a:t>
            </a:r>
            <a:r>
              <a:rPr lang="en-US" altLang="ko-KR" sz="3200" dirty="0"/>
              <a:t>(^2)</a:t>
            </a:r>
            <a:r>
              <a:rPr lang="ko-KR" altLang="en-US" sz="3200" dirty="0"/>
              <a:t>해서</a:t>
            </a:r>
            <a:r>
              <a:rPr lang="en-US" altLang="ko-KR" sz="3200" dirty="0"/>
              <a:t>, </a:t>
            </a:r>
            <a:r>
              <a:rPr lang="ko-KR" altLang="en-US" sz="3200" dirty="0"/>
              <a:t>이 값을 </a:t>
            </a:r>
            <a:r>
              <a:rPr lang="en-US" altLang="ko-KR" sz="3200" dirty="0"/>
              <a:t>n</a:t>
            </a:r>
            <a:r>
              <a:rPr lang="ko-KR" altLang="en-US" sz="3200" dirty="0"/>
              <a:t>으로 나눈 평균 </a:t>
            </a:r>
            <a:r>
              <a:rPr lang="ko-KR" altLang="en-US" sz="3200" dirty="0" smtClean="0"/>
              <a:t>값이다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 err="1"/>
              <a:t>최소제곱법</a:t>
            </a:r>
            <a:r>
              <a:rPr lang="en-US" altLang="ko-KR" sz="3200" dirty="0"/>
              <a:t>(Least-squares)</a:t>
            </a:r>
            <a:r>
              <a:rPr lang="ko-KR" altLang="en-US" sz="3200" dirty="0"/>
              <a:t>을 사용합니다</a:t>
            </a:r>
            <a:r>
              <a:rPr lang="en-US" altLang="ko-KR" sz="3200" dirty="0"/>
              <a:t>. </a:t>
            </a:r>
            <a:r>
              <a:rPr lang="ko-KR" altLang="en-US" sz="3200" dirty="0"/>
              <a:t>이 뜻은 각 점에서 선까지의 평균 거리의 제곱의 합을 최소화한다는 것을 의미</a:t>
            </a:r>
            <a:endParaRPr lang="en-US" altLang="ko-KR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357301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err="1" smtClean="0"/>
              <a:t>분산식</a:t>
            </a:r>
            <a:endParaRPr lang="ko-KR" alt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357301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비용함</a:t>
            </a:r>
            <a:r>
              <a:rPr lang="ko-KR" altLang="en-US" b="1" u="sng" dirty="0"/>
              <a:t>수</a:t>
            </a:r>
          </a:p>
        </p:txBody>
      </p:sp>
    </p:spTree>
    <p:extLst>
      <p:ext uri="{BB962C8B-B14F-4D97-AF65-F5344CB8AC3E}">
        <p14:creationId xmlns:p14="http://schemas.microsoft.com/office/powerpoint/2010/main" val="40862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Optimizer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33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class </a:t>
            </a:r>
            <a:r>
              <a:rPr lang="en-US" altLang="ko-KR" dirty="0" err="1" smtClean="0"/>
              <a:t>tf.train.Optimizer</a:t>
            </a:r>
            <a:endParaRPr lang="en-US" altLang="ko-KR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6642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3200" dirty="0" err="1" smtClean="0"/>
              <a:t>tf.train.Optimizer</a:t>
            </a:r>
            <a:r>
              <a:rPr lang="ko-KR" altLang="en-US" sz="3200" dirty="0" smtClean="0"/>
              <a:t>는 기본 </a:t>
            </a:r>
            <a:r>
              <a:rPr lang="en-US" altLang="ko-KR" sz="3200" dirty="0" smtClean="0"/>
              <a:t>class</a:t>
            </a:r>
            <a:r>
              <a:rPr lang="ko-KR" altLang="en-US" sz="3200" dirty="0" smtClean="0"/>
              <a:t>이고  </a:t>
            </a:r>
            <a:r>
              <a:rPr lang="en-US" altLang="ko-KR" sz="3200" dirty="0" smtClean="0"/>
              <a:t>the </a:t>
            </a:r>
            <a:r>
              <a:rPr lang="en-US" altLang="ko-KR" sz="3200" dirty="0"/>
              <a:t>API to add Ops </a:t>
            </a:r>
            <a:r>
              <a:rPr lang="en-US" altLang="ko-KR" sz="3200" dirty="0" smtClean="0"/>
              <a:t>to train a model</a:t>
            </a:r>
            <a:r>
              <a:rPr lang="ko-KR" altLang="en-US" sz="3200" dirty="0" smtClean="0"/>
              <a:t>제</a:t>
            </a:r>
            <a:r>
              <a:rPr lang="ko-KR" altLang="en-US" sz="3200" dirty="0"/>
              <a:t>공</a:t>
            </a:r>
            <a:r>
              <a:rPr lang="en-US" altLang="ko-KR" sz="3200" dirty="0" smtClean="0"/>
              <a:t>, subclasses </a:t>
            </a:r>
            <a:r>
              <a:rPr lang="ko-KR" altLang="en-US" sz="3200" dirty="0" smtClean="0"/>
              <a:t>로는</a:t>
            </a:r>
            <a:r>
              <a:rPr lang="en-US" altLang="ko-KR" sz="2400" dirty="0" err="1" smtClean="0"/>
              <a:t>GradientDescentOptimizer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AdagradOptimizer</a:t>
            </a:r>
            <a:r>
              <a:rPr lang="en-US" altLang="ko-KR" sz="2400" dirty="0"/>
              <a:t>, or </a:t>
            </a:r>
            <a:r>
              <a:rPr lang="en-US" altLang="ko-KR" sz="2400" dirty="0" err="1"/>
              <a:t>MomentumOptimizer</a:t>
            </a:r>
            <a:r>
              <a:rPr lang="en-US" altLang="ko-KR" sz="2400" dirty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44010" y="3872813"/>
            <a:ext cx="2376264" cy="864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tf.train.Optimizer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3568" y="5369430"/>
            <a:ext cx="2376264" cy="864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GradientDescentOptimizer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47864" y="5339005"/>
            <a:ext cx="2376264" cy="864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AdagradOptimizer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84168" y="5308580"/>
            <a:ext cx="2376264" cy="864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MomentumOptimizer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8" idx="0"/>
            <a:endCxn id="3" idx="2"/>
          </p:cNvCxnSpPr>
          <p:nvPr/>
        </p:nvCxnSpPr>
        <p:spPr>
          <a:xfrm rot="5400000" flipH="1" flipV="1">
            <a:off x="2885661" y="3722949"/>
            <a:ext cx="632521" cy="266044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0" idx="0"/>
            <a:endCxn id="3" idx="2"/>
          </p:cNvCxnSpPr>
          <p:nvPr/>
        </p:nvCxnSpPr>
        <p:spPr>
          <a:xfrm rot="16200000" flipV="1">
            <a:off x="5616386" y="3652666"/>
            <a:ext cx="571671" cy="274015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19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class </a:t>
            </a:r>
            <a:r>
              <a:rPr lang="en-US" altLang="ko-KR" dirty="0" err="1" smtClean="0"/>
              <a:t>tf.train.GradientOptimizer</a:t>
            </a:r>
            <a:endParaRPr lang="en-US" altLang="ko-KR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66429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200" dirty="0"/>
              <a:t>코스트 함수와 </a:t>
            </a:r>
            <a:r>
              <a:rPr lang="ko-KR" altLang="en-US" sz="3200" dirty="0" err="1"/>
              <a:t>옵티마이져</a:t>
            </a:r>
            <a:r>
              <a:rPr lang="en-US" altLang="ko-KR" sz="3200" dirty="0"/>
              <a:t>(Gradient descent)</a:t>
            </a:r>
            <a:r>
              <a:rPr lang="ko-KR" altLang="en-US" sz="3200" dirty="0"/>
              <a:t>가 정의되었으면 트레이닝 모델에 </a:t>
            </a:r>
            <a:r>
              <a:rPr lang="ko-KR" altLang="en-US" sz="3200" dirty="0" smtClean="0"/>
              <a:t>적용</a:t>
            </a:r>
            <a:endParaRPr lang="en-US" altLang="ko-KR" sz="32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3200" dirty="0"/>
              <a:t>train = </a:t>
            </a:r>
            <a:r>
              <a:rPr lang="en-US" altLang="ko-KR" sz="3200" dirty="0" err="1"/>
              <a:t>optimizer.minimize</a:t>
            </a:r>
            <a:r>
              <a:rPr lang="en-US" altLang="ko-KR" sz="3200" dirty="0"/>
              <a:t>(loss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는 </a:t>
            </a:r>
            <a:r>
              <a:rPr lang="ko-KR" altLang="en-US" sz="3200" dirty="0"/>
              <a:t>경사 </a:t>
            </a:r>
            <a:r>
              <a:rPr lang="ko-KR" altLang="en-US" sz="3200" dirty="0" err="1"/>
              <a:t>하강법</a:t>
            </a:r>
            <a:r>
              <a:rPr lang="en-US" altLang="ko-KR" sz="3200" dirty="0"/>
              <a:t>(Gradient descent) </a:t>
            </a:r>
            <a:r>
              <a:rPr lang="ko-KR" altLang="en-US" sz="3200" dirty="0"/>
              <a:t>을 이용하여 코스트 함수 </a:t>
            </a:r>
            <a:r>
              <a:rPr lang="en-US" altLang="ko-KR" sz="3200" dirty="0"/>
              <a:t>(loss)</a:t>
            </a:r>
            <a:r>
              <a:rPr lang="ko-KR" altLang="en-US" sz="3200" dirty="0"/>
              <a:t>가 최소가 되는 값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47349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Gradient descent 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최적화할 </a:t>
            </a:r>
            <a:r>
              <a:rPr lang="ko-KR" altLang="en-US" sz="2800" dirty="0"/>
              <a:t>함수 </a:t>
            </a:r>
            <a:r>
              <a:rPr lang="en-US" altLang="ko-KR" sz="2800" dirty="0" smtClean="0"/>
              <a:t> f(x )</a:t>
            </a:r>
            <a:r>
              <a:rPr lang="ko-KR" altLang="en-US" sz="2800" dirty="0" smtClean="0"/>
              <a:t>에 </a:t>
            </a:r>
            <a:r>
              <a:rPr lang="ko-KR" altLang="en-US" sz="2800" dirty="0"/>
              <a:t>대하여</a:t>
            </a:r>
            <a:r>
              <a:rPr lang="en-US" altLang="ko-KR" sz="2800" dirty="0"/>
              <a:t>, </a:t>
            </a:r>
            <a:r>
              <a:rPr lang="ko-KR" altLang="en-US" sz="2800" dirty="0"/>
              <a:t>먼저 시작점 </a:t>
            </a:r>
            <a:r>
              <a:rPr lang="en-US" altLang="ko-KR" sz="2800" dirty="0" smtClean="0"/>
              <a:t>x</a:t>
            </a:r>
            <a:r>
              <a:rPr lang="en-US" altLang="ko-KR" sz="2800" baseline="-25000" dirty="0" smtClean="0"/>
              <a:t>0</a:t>
            </a:r>
            <a:r>
              <a:rPr lang="ko-KR" altLang="en-US" sz="2800" dirty="0" smtClean="0"/>
              <a:t>를 </a:t>
            </a:r>
            <a:r>
              <a:rPr lang="ko-KR" altLang="en-US" sz="2800" dirty="0"/>
              <a:t>정한다</a:t>
            </a:r>
            <a:r>
              <a:rPr lang="en-US" altLang="ko-KR" sz="2800" dirty="0"/>
              <a:t>. </a:t>
            </a:r>
            <a:r>
              <a:rPr lang="ko-KR" altLang="en-US" sz="2800" dirty="0"/>
              <a:t>현재 </a:t>
            </a:r>
            <a:r>
              <a:rPr lang="en-US" altLang="ko-KR" sz="2700" dirty="0" smtClean="0"/>
              <a:t>x</a:t>
            </a:r>
            <a:r>
              <a:rPr lang="en-US" altLang="ko-KR" sz="2700" baseline="-25000" dirty="0" smtClean="0"/>
              <a:t> </a:t>
            </a:r>
            <a:r>
              <a:rPr lang="en-US" altLang="ko-KR" sz="2700" baseline="-25000" dirty="0" err="1" smtClean="0"/>
              <a:t>i</a:t>
            </a:r>
            <a:r>
              <a:rPr lang="en-US" altLang="ko-KR" sz="2700" baseline="-25000" dirty="0" smtClean="0"/>
              <a:t> </a:t>
            </a:r>
            <a:r>
              <a:rPr lang="ko-KR" altLang="en-US" sz="2800" dirty="0" smtClean="0"/>
              <a:t>가 </a:t>
            </a:r>
            <a:r>
              <a:rPr lang="ko-KR" altLang="en-US" sz="2800" dirty="0"/>
              <a:t>주어졌을 때</a:t>
            </a:r>
            <a:r>
              <a:rPr lang="en-US" altLang="ko-KR" sz="2800" dirty="0"/>
              <a:t>, </a:t>
            </a:r>
            <a:r>
              <a:rPr lang="ko-KR" altLang="en-US" sz="2800" dirty="0"/>
              <a:t>그 다음으로 이동할 점인 </a:t>
            </a:r>
            <a:r>
              <a:rPr lang="en-US" altLang="ko-KR" sz="2800" dirty="0" smtClean="0"/>
              <a:t>x</a:t>
            </a:r>
            <a:r>
              <a:rPr lang="en-US" altLang="ko-KR" sz="2800" baseline="-25000" dirty="0" smtClean="0"/>
              <a:t> i+1 </a:t>
            </a:r>
            <a:r>
              <a:rPr lang="ko-KR" altLang="en-US" sz="2800" dirty="0" smtClean="0"/>
              <a:t>은 </a:t>
            </a:r>
            <a:r>
              <a:rPr lang="ko-KR" altLang="en-US" sz="2800" dirty="0"/>
              <a:t>다음과 같이 계산된다</a:t>
            </a:r>
            <a:r>
              <a:rPr lang="en-US" altLang="ko-KR" sz="2800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                                                        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gamma</a:t>
            </a:r>
            <a:r>
              <a:rPr lang="en-US" altLang="ko-KR" sz="2800" baseline="-25000" dirty="0" smtClean="0"/>
              <a:t> </a:t>
            </a:r>
            <a:r>
              <a:rPr lang="en-US" altLang="ko-KR" sz="2800" baseline="-25000" dirty="0" err="1" smtClean="0"/>
              <a:t>i</a:t>
            </a:r>
            <a:r>
              <a:rPr lang="ko-KR" altLang="en-US" sz="2800" dirty="0" smtClean="0"/>
              <a:t>는 이동할 </a:t>
            </a:r>
            <a:r>
              <a:rPr lang="ko-KR" altLang="en-US" sz="2800" dirty="0"/>
              <a:t>거리를 조절하는 매개변수이다</a:t>
            </a:r>
            <a:r>
              <a:rPr lang="en-US" altLang="ko-KR" sz="28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/>
              <a:t>이 알고리즘의 수렴 여부는 </a:t>
            </a:r>
            <a:r>
              <a:rPr lang="en-US" altLang="ko-KR" sz="2800" dirty="0" smtClean="0"/>
              <a:t>f</a:t>
            </a:r>
            <a:r>
              <a:rPr lang="ko-KR" altLang="en-US" sz="2800" dirty="0" smtClean="0"/>
              <a:t>의 </a:t>
            </a:r>
            <a:r>
              <a:rPr lang="ko-KR" altLang="en-US" sz="2800" dirty="0"/>
              <a:t>성질과 </a:t>
            </a:r>
            <a:r>
              <a:rPr lang="en-US" altLang="ko-KR" sz="2800" dirty="0"/>
              <a:t> gamma</a:t>
            </a:r>
            <a:r>
              <a:rPr lang="en-US" altLang="ko-KR" sz="2800" baseline="-25000" dirty="0"/>
              <a:t> </a:t>
            </a:r>
            <a:r>
              <a:rPr lang="en-US" altLang="ko-KR" sz="2800" baseline="-25000" dirty="0" err="1"/>
              <a:t>i</a:t>
            </a:r>
            <a:r>
              <a:rPr lang="en-US" altLang="ko-KR" sz="2800" baseline="-25000" dirty="0"/>
              <a:t> </a:t>
            </a:r>
            <a:r>
              <a:rPr lang="ko-KR" altLang="en-US" sz="2800" dirty="0" smtClean="0"/>
              <a:t>의 </a:t>
            </a:r>
            <a:r>
              <a:rPr lang="ko-KR" altLang="en-US" sz="2800" dirty="0"/>
              <a:t>선택에 따라 달라진다</a:t>
            </a:r>
            <a:r>
              <a:rPr lang="en-US" altLang="ko-KR" sz="2800" dirty="0"/>
              <a:t>. 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또한</a:t>
            </a:r>
            <a:r>
              <a:rPr lang="en-US" altLang="ko-KR" sz="2800" dirty="0"/>
              <a:t>, </a:t>
            </a:r>
            <a:r>
              <a:rPr lang="ko-KR" altLang="en-US" sz="2800" dirty="0"/>
              <a:t>이 알고리즘은 지역 최적해로 수렴한다</a:t>
            </a:r>
            <a:r>
              <a:rPr lang="en-US" altLang="ko-KR" sz="2800" dirty="0"/>
              <a:t>. </a:t>
            </a:r>
            <a:r>
              <a:rPr lang="ko-KR" altLang="en-US" sz="2800" dirty="0"/>
              <a:t>따라서 구한 값이 전역적인 </a:t>
            </a:r>
            <a:r>
              <a:rPr lang="ko-KR" altLang="en-US" sz="2800" dirty="0" err="1"/>
              <a:t>최적해라는</a:t>
            </a:r>
            <a:r>
              <a:rPr lang="ko-KR" altLang="en-US" sz="2800" dirty="0"/>
              <a:t> 것을 보장하지 않으며 시작점 </a:t>
            </a:r>
            <a:r>
              <a:rPr lang="en-US" altLang="ko-KR" sz="2800" dirty="0"/>
              <a:t> x</a:t>
            </a:r>
            <a:r>
              <a:rPr lang="en-US" altLang="ko-KR" sz="2800" baseline="-25000" dirty="0"/>
              <a:t>0 </a:t>
            </a:r>
            <a:r>
              <a:rPr lang="ko-KR" altLang="en-US" sz="2800" dirty="0" smtClean="0"/>
              <a:t>의 </a:t>
            </a:r>
            <a:r>
              <a:rPr lang="ko-KR" altLang="en-US" sz="2800" dirty="0"/>
              <a:t>선택에 따라서 달라진다</a:t>
            </a:r>
            <a:r>
              <a:rPr lang="en-US" altLang="ko-KR" sz="2800" dirty="0"/>
              <a:t>. 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이에 </a:t>
            </a:r>
            <a:r>
              <a:rPr lang="ko-KR" altLang="en-US" sz="2800" dirty="0"/>
              <a:t>따라 다양한 시작점에 대해 여러 번 경사 </a:t>
            </a:r>
            <a:r>
              <a:rPr lang="ko-KR" altLang="en-US" sz="2800" dirty="0" err="1"/>
              <a:t>하강법을</a:t>
            </a:r>
            <a:r>
              <a:rPr lang="ko-KR" altLang="en-US" sz="2800" dirty="0"/>
              <a:t> 적용하여 그 중 가장 좋은 결과를 선택할 수도 있다</a:t>
            </a:r>
            <a:r>
              <a:rPr lang="en-US" altLang="ko-KR" sz="2800" dirty="0"/>
              <a:t>.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91" y="1950528"/>
            <a:ext cx="24479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16367"/>
            <a:ext cx="18288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85035"/>
            <a:ext cx="25717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91" y="4005064"/>
            <a:ext cx="17621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82" y="6093296"/>
            <a:ext cx="338437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40067"/>
            <a:ext cx="39338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3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tf.train.Optimizer.minimize</a:t>
            </a:r>
            <a:endParaRPr lang="en-US" altLang="ko-KR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6642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/>
              <a:t>이 </a:t>
            </a:r>
            <a:r>
              <a:rPr lang="ko-KR" altLang="en-US" sz="2800" dirty="0" err="1"/>
              <a:t>메소드는</a:t>
            </a:r>
            <a:r>
              <a:rPr lang="ko-KR" altLang="en-US" sz="2800" dirty="0"/>
              <a:t> 단순히 </a:t>
            </a:r>
            <a:r>
              <a:rPr lang="en-US" altLang="ko-KR" sz="2800" dirty="0" err="1"/>
              <a:t>compute_gradients</a:t>
            </a:r>
            <a:r>
              <a:rPr lang="en-US" altLang="ko-KR" sz="2800" dirty="0"/>
              <a:t> () </a:t>
            </a:r>
            <a:r>
              <a:rPr lang="ko-KR" altLang="en-US" sz="2800" dirty="0"/>
              <a:t>및 </a:t>
            </a:r>
            <a:r>
              <a:rPr lang="en-US" altLang="ko-KR" sz="2800" dirty="0" err="1"/>
              <a:t>apply_gradients</a:t>
            </a:r>
            <a:r>
              <a:rPr lang="en-US" altLang="ko-KR" sz="2800" dirty="0"/>
              <a:t> () </a:t>
            </a:r>
            <a:r>
              <a:rPr lang="ko-KR" altLang="en-US" sz="2800" dirty="0"/>
              <a:t>호출을 </a:t>
            </a:r>
            <a:r>
              <a:rPr lang="ko-KR" altLang="en-US" sz="2800" dirty="0" smtClean="0"/>
              <a:t>결합처리</a:t>
            </a:r>
            <a:r>
              <a:rPr lang="en-US" altLang="ko-KR" sz="2800" dirty="0" smtClean="0"/>
              <a:t>,  </a:t>
            </a:r>
            <a:r>
              <a:rPr lang="ko-KR" altLang="en-US" sz="2800" dirty="0"/>
              <a:t>적용하기 전에 </a:t>
            </a:r>
            <a:r>
              <a:rPr lang="ko-KR" altLang="en-US" sz="2800" dirty="0" err="1"/>
              <a:t>그라디언트를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처리하려면 이 </a:t>
            </a:r>
            <a:r>
              <a:rPr lang="ko-KR" altLang="en-US" sz="2800" dirty="0"/>
              <a:t>함수 대신 </a:t>
            </a:r>
            <a:r>
              <a:rPr lang="ko-KR" altLang="en-US" sz="2800" dirty="0" smtClean="0"/>
              <a:t>명시적으로 </a:t>
            </a:r>
            <a:r>
              <a:rPr lang="en-US" altLang="ko-KR" sz="2800" dirty="0" err="1"/>
              <a:t>compute_gradients</a:t>
            </a:r>
            <a:r>
              <a:rPr lang="en-US" altLang="ko-KR" sz="2800" dirty="0"/>
              <a:t> () </a:t>
            </a:r>
            <a:r>
              <a:rPr lang="ko-KR" altLang="en-US" sz="2800" dirty="0"/>
              <a:t>및 </a:t>
            </a:r>
            <a:r>
              <a:rPr lang="en-US" altLang="ko-KR" sz="2800" dirty="0" err="1"/>
              <a:t>apply_gradients</a:t>
            </a:r>
            <a:r>
              <a:rPr lang="en-US" altLang="ko-KR" sz="2800" dirty="0"/>
              <a:t> ()</a:t>
            </a:r>
            <a:r>
              <a:rPr lang="ko-KR" altLang="en-US" sz="2800" dirty="0"/>
              <a:t>를 </a:t>
            </a:r>
            <a:r>
              <a:rPr lang="ko-KR" altLang="en-US" sz="2800" dirty="0" smtClean="0"/>
              <a:t>호출 필요</a:t>
            </a:r>
            <a:endParaRPr lang="en-US" altLang="ko-KR" sz="28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365103"/>
            <a:ext cx="5598443" cy="229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5013176"/>
            <a:ext cx="1656184" cy="1152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minimize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2123728" y="5268111"/>
            <a:ext cx="72008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14837" y="4005064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smtClean="0"/>
              <a:t>명시적으로 호출 할 경우 예시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7723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/>
              <a:t>2</a:t>
            </a:r>
            <a:r>
              <a:rPr lang="en-US" altLang="ko-KR" sz="8000" dirty="0" smtClean="0"/>
              <a:t>. Data Type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en-US" altLang="ko-KR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4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Tensor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9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실행기</a:t>
            </a:r>
            <a:r>
              <a:rPr lang="ko-KR" altLang="en-US" dirty="0"/>
              <a:t>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err="1" smtClean="0"/>
              <a:t>텐서플로우는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Session</a:t>
            </a:r>
            <a:r>
              <a:rPr lang="ko-KR" altLang="en-US" sz="3200" dirty="0" smtClean="0"/>
              <a:t>에서는 </a:t>
            </a:r>
            <a:r>
              <a:rPr lang="en-US" altLang="ko-KR" sz="3200" dirty="0" smtClean="0"/>
              <a:t>Tensor Class</a:t>
            </a:r>
            <a:r>
              <a:rPr lang="ko-KR" altLang="en-US" sz="3200" dirty="0" smtClean="0"/>
              <a:t>를 기준으로 실행</a:t>
            </a:r>
            <a:endParaRPr lang="en-US" altLang="ko-KR" sz="3200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4021435"/>
            <a:ext cx="2447473" cy="1206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Tensor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34898" y="3356992"/>
            <a:ext cx="2447473" cy="1206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SparseTensor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36895" y="4726762"/>
            <a:ext cx="2447473" cy="1206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TensorArray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5400000">
            <a:off x="4170816" y="4149080"/>
            <a:ext cx="484632" cy="9784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19872" y="5329823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Tensor class</a:t>
            </a:r>
          </a:p>
          <a:p>
            <a:r>
              <a:rPr lang="ko-KR" altLang="en-US" dirty="0" smtClean="0"/>
              <a:t>변</a:t>
            </a:r>
            <a:r>
              <a:rPr lang="ko-KR" altLang="en-US" dirty="0"/>
              <a:t>환</a:t>
            </a:r>
          </a:p>
        </p:txBody>
      </p:sp>
    </p:spTree>
    <p:extLst>
      <p:ext uri="{BB962C8B-B14F-4D97-AF65-F5344CB8AC3E}">
        <p14:creationId xmlns:p14="http://schemas.microsoft.com/office/powerpoint/2010/main" val="52013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Tensor </a:t>
            </a:r>
            <a:r>
              <a:rPr lang="ko-KR" altLang="en-US" dirty="0" smtClean="0"/>
              <a:t>용어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err="1" smtClean="0"/>
              <a:t>텐서는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0 </a:t>
            </a:r>
            <a:r>
              <a:rPr lang="ko-KR" altLang="en-US" sz="3200" dirty="0" smtClean="0"/>
              <a:t>차원 부터 </a:t>
            </a:r>
            <a:r>
              <a:rPr lang="en-US" altLang="ko-KR" sz="3200" dirty="0" smtClean="0"/>
              <a:t>n </a:t>
            </a:r>
            <a:r>
              <a:rPr lang="ko-KR" altLang="en-US" sz="3200" dirty="0" smtClean="0"/>
              <a:t>차원까지를 가지는 대표적인 데이터 클래스</a:t>
            </a:r>
            <a:endParaRPr lang="en-US" altLang="ko-KR" sz="3200" dirty="0"/>
          </a:p>
        </p:txBody>
      </p:sp>
      <p:sp>
        <p:nvSpPr>
          <p:cNvPr id="3" name="직사각형 2"/>
          <p:cNvSpPr/>
          <p:nvPr/>
        </p:nvSpPr>
        <p:spPr>
          <a:xfrm>
            <a:off x="899592" y="3212976"/>
            <a:ext cx="7632848" cy="2808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차 </a:t>
            </a:r>
            <a:r>
              <a:rPr lang="ko-KR" altLang="en-US" dirty="0" err="1" smtClean="0">
                <a:solidFill>
                  <a:schemeClr val="tx1"/>
                </a:solidFill>
              </a:rPr>
              <a:t>텐서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벡터가 없기 때문에 스칼라임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차 </a:t>
            </a:r>
            <a:r>
              <a:rPr lang="ko-KR" altLang="en-US" dirty="0" err="1" smtClean="0">
                <a:solidFill>
                  <a:schemeClr val="tx1"/>
                </a:solidFill>
              </a:rPr>
              <a:t>텐서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벡터가 하나 있기 때문에 벡터임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차 </a:t>
            </a:r>
            <a:r>
              <a:rPr lang="ko-KR" altLang="en-US" dirty="0" err="1" smtClean="0">
                <a:solidFill>
                  <a:schemeClr val="tx1"/>
                </a:solidFill>
              </a:rPr>
              <a:t>텐서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벡터가 두 개 일렬로 있기 때문에 행렬이나 </a:t>
            </a:r>
            <a:r>
              <a:rPr lang="ko-KR" altLang="en-US" dirty="0" err="1">
                <a:solidFill>
                  <a:schemeClr val="tx1"/>
                </a:solidFill>
              </a:rPr>
              <a:t>다이애드임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차 </a:t>
            </a:r>
            <a:r>
              <a:rPr lang="ko-KR" altLang="en-US" dirty="0" err="1" smtClean="0">
                <a:solidFill>
                  <a:schemeClr val="tx1"/>
                </a:solidFill>
              </a:rPr>
              <a:t>텐서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차 </a:t>
            </a:r>
            <a:r>
              <a:rPr lang="ko-KR" altLang="en-US" dirty="0" err="1" smtClean="0">
                <a:solidFill>
                  <a:schemeClr val="tx1"/>
                </a:solidFill>
              </a:rPr>
              <a:t>텐서가</a:t>
            </a:r>
            <a:r>
              <a:rPr lang="ko-KR" altLang="en-US" dirty="0" smtClean="0">
                <a:solidFill>
                  <a:schemeClr val="tx1"/>
                </a:solidFill>
              </a:rPr>
              <a:t> 가 일렬로 </a:t>
            </a:r>
            <a:r>
              <a:rPr lang="ko-KR" altLang="en-US" dirty="0">
                <a:solidFill>
                  <a:schemeClr val="tx1"/>
                </a:solidFill>
              </a:rPr>
              <a:t>있기 때문에 </a:t>
            </a:r>
            <a:r>
              <a:rPr lang="ko-KR" altLang="en-US" dirty="0" err="1">
                <a:solidFill>
                  <a:schemeClr val="tx1"/>
                </a:solidFill>
              </a:rPr>
              <a:t>트라이애드임</a:t>
            </a:r>
            <a:r>
              <a:rPr lang="ko-KR" altLang="en-US" dirty="0">
                <a:solidFill>
                  <a:schemeClr val="tx1"/>
                </a:solidFill>
              </a:rPr>
              <a:t> 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N</a:t>
            </a:r>
            <a:r>
              <a:rPr lang="ko-KR" altLang="en-US" dirty="0" smtClean="0">
                <a:solidFill>
                  <a:schemeClr val="tx1"/>
                </a:solidFill>
              </a:rPr>
              <a:t>차 </a:t>
            </a:r>
            <a:r>
              <a:rPr lang="ko-KR" altLang="en-US" dirty="0" err="1" smtClean="0">
                <a:solidFill>
                  <a:schemeClr val="tx1"/>
                </a:solidFill>
              </a:rPr>
              <a:t>텐서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 n-1 </a:t>
            </a:r>
            <a:r>
              <a:rPr lang="ko-KR" altLang="en-US" dirty="0" smtClean="0">
                <a:solidFill>
                  <a:schemeClr val="tx1"/>
                </a:solidFill>
              </a:rPr>
              <a:t>차 </a:t>
            </a:r>
            <a:r>
              <a:rPr lang="ko-KR" altLang="en-US" dirty="0" err="1" smtClean="0">
                <a:solidFill>
                  <a:schemeClr val="tx1"/>
                </a:solidFill>
              </a:rPr>
              <a:t>텐서가</a:t>
            </a:r>
            <a:r>
              <a:rPr lang="ko-KR" altLang="en-US" dirty="0" smtClean="0">
                <a:solidFill>
                  <a:schemeClr val="tx1"/>
                </a:solidFill>
              </a:rPr>
              <a:t> 일렬로  구성됨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6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anaconda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windows7 </a:t>
            </a:r>
            <a:r>
              <a:rPr lang="ko-KR" altLang="en-US" dirty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anaconda </a:t>
            </a:r>
            <a:r>
              <a:rPr lang="ko-KR" altLang="en-US" dirty="0" smtClean="0"/>
              <a:t>버전에서 </a:t>
            </a:r>
            <a:r>
              <a:rPr lang="en-US" altLang="ko-KR" dirty="0" smtClean="0"/>
              <a:t>pip </a:t>
            </a:r>
            <a:r>
              <a:rPr lang="ko-KR" altLang="en-US" dirty="0" smtClean="0"/>
              <a:t>명령으로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3068960"/>
            <a:ext cx="6619875" cy="305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4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</a:t>
            </a:r>
            <a:r>
              <a:rPr lang="ko-KR" altLang="en-US" dirty="0" smtClean="0"/>
              <a:t> 차원 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err="1" smtClean="0"/>
              <a:t>텐서에</a:t>
            </a:r>
            <a:r>
              <a:rPr lang="ko-KR" altLang="en-US" sz="2800" dirty="0" smtClean="0"/>
              <a:t> 대한 차원</a:t>
            </a:r>
            <a:r>
              <a:rPr lang="en-US" altLang="ko-KR" sz="2800" dirty="0" smtClean="0"/>
              <a:t>(rank) </a:t>
            </a:r>
            <a:r>
              <a:rPr lang="ko-KR" altLang="en-US" sz="2800" dirty="0" smtClean="0"/>
              <a:t>이해하기</a:t>
            </a:r>
            <a:endParaRPr lang="en-US" altLang="ko-KR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2348881"/>
            <a:ext cx="6915150" cy="425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82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tensor</a:t>
            </a:r>
            <a:r>
              <a:rPr lang="ko-KR" altLang="en-US" sz="3200" dirty="0" smtClean="0"/>
              <a:t>에 대한 데이터 타입</a:t>
            </a:r>
            <a:endParaRPr lang="en-US" altLang="ko-KR" sz="32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069767"/>
              </p:ext>
            </p:extLst>
          </p:nvPr>
        </p:nvGraphicFramePr>
        <p:xfrm>
          <a:off x="539552" y="2420888"/>
          <a:ext cx="8208912" cy="4104454"/>
        </p:xfrm>
        <a:graphic>
          <a:graphicData uri="http://schemas.openxmlformats.org/drawingml/2006/table">
            <a:tbl>
              <a:tblPr/>
              <a:tblGrid>
                <a:gridCol w="1512168"/>
                <a:gridCol w="1656184"/>
                <a:gridCol w="5040560"/>
              </a:tblGrid>
              <a:tr h="2406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888888"/>
                          </a:solidFill>
                          <a:effectLst/>
                        </a:rPr>
                        <a:t>data </a:t>
                      </a:r>
                      <a:r>
                        <a:rPr lang="en-US" sz="1200" b="1" dirty="0">
                          <a:solidFill>
                            <a:srgbClr val="888888"/>
                          </a:solidFill>
                          <a:effectLst/>
                        </a:rPr>
                        <a:t>type</a:t>
                      </a:r>
                    </a:p>
                  </a:txBody>
                  <a:tcPr marL="60146" marR="60146" marT="22555" marB="225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888888"/>
                          </a:solidFill>
                          <a:effectLst/>
                        </a:rPr>
                        <a:t>Python type</a:t>
                      </a:r>
                    </a:p>
                  </a:txBody>
                  <a:tcPr marL="60146" marR="60146" marT="22555" marB="225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888888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60146" marR="60146" marT="22555" marB="225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DT_FLOAT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tf.float32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>
                          <a:effectLst/>
                        </a:rPr>
                        <a:t>32 bits floating point.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DT_DOUBLE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tf.float64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64 bits floating point.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</a:rPr>
                        <a:t>DT_INT8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tf.int8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8 bits signed integer.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</a:rPr>
                        <a:t>DT_INT16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tf.int16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16 bits signed integer.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</a:rPr>
                        <a:t>DT_INT32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tf.int32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32 bits signed integer.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</a:rPr>
                        <a:t>DT_INT64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tf.int64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64 bits signed integer.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</a:rPr>
                        <a:t>DT_UINT8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tf.uint8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8 bits unsigned integer.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DT_STRING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effectLst/>
                        </a:rPr>
                        <a:t>tf.string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Variable length byte arrays. Each element of a Tensor is a byte array.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</a:rPr>
                        <a:t>DT_BOOL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effectLst/>
                        </a:rPr>
                        <a:t>tf.bool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Boolean.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DT_COMPLEX64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tf.complex64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Complex number made of two 32 bits floating points: real and imaginary parts.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</a:rPr>
                        <a:t>DT_COMPLEX128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tf.complex128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Complex number made of two 64 bits floating points: real and imaginary parts.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</a:rPr>
                        <a:t>DT_QINT8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tf.qint8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8 bits signed integer used in quantized Ops.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</a:rPr>
                        <a:t>DT_QINT32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tf.qint32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32 bits signed integer used in quantized Ops.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983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</a:rPr>
                        <a:t>DT_QUINT8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</a:rPr>
                        <a:t>tf.quint8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8 bits unsigned integer used in quantized Ops.</a:t>
                      </a:r>
                    </a:p>
                  </a:txBody>
                  <a:tcPr marL="60146" marR="60146" marT="15036" marB="150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76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Variable:Tensor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00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정의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sz="3200" dirty="0" smtClean="0"/>
              <a:t>변수 정의는 </a:t>
            </a:r>
            <a:r>
              <a:rPr lang="en-US" altLang="ko-KR" sz="3200" dirty="0" err="1" smtClean="0"/>
              <a:t>tf.Variable</a:t>
            </a:r>
            <a:r>
              <a:rPr lang="en-US" altLang="ko-KR" sz="3200" dirty="0" smtClean="0"/>
              <a:t>()</a:t>
            </a:r>
            <a:r>
              <a:rPr lang="ko-KR" altLang="en-US" sz="3200" dirty="0" smtClean="0"/>
              <a:t>를 이용해서 초기값과 </a:t>
            </a:r>
            <a:r>
              <a:rPr lang="ko-KR" altLang="en-US" sz="3200" dirty="0" err="1" smtClean="0"/>
              <a:t>변수명을</a:t>
            </a:r>
            <a:r>
              <a:rPr lang="ko-KR" altLang="en-US" sz="3200" dirty="0" smtClean="0"/>
              <a:t> 정의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ko-KR" altLang="en-US" sz="3200" dirty="0"/>
              <a:t>변수는 그래프의 </a:t>
            </a:r>
            <a:r>
              <a:rPr lang="ko-KR" altLang="en-US" sz="3200" dirty="0" err="1"/>
              <a:t>실행시</a:t>
            </a:r>
            <a:r>
              <a:rPr lang="en-US" altLang="ko-KR" sz="3200" dirty="0"/>
              <a:t>, </a:t>
            </a:r>
            <a:r>
              <a:rPr lang="ko-KR" altLang="en-US" sz="3200" dirty="0" err="1" smtClean="0"/>
              <a:t>파</a:t>
            </a:r>
            <a:r>
              <a:rPr lang="ko-KR" altLang="en-US" sz="3200" dirty="0" err="1"/>
              <a:t>라</a:t>
            </a:r>
            <a:r>
              <a:rPr lang="ko-KR" altLang="en-US" sz="3200" dirty="0" err="1" smtClean="0"/>
              <a:t>미터를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저장하고 갱신하는데 </a:t>
            </a:r>
            <a:r>
              <a:rPr lang="ko-KR" altLang="en-US" sz="3200" dirty="0" smtClean="0"/>
              <a:t>사용되며</a:t>
            </a:r>
            <a:r>
              <a:rPr lang="en-US" altLang="ko-KR" sz="3200" dirty="0" smtClean="0"/>
              <a:t>,  </a:t>
            </a:r>
            <a:r>
              <a:rPr lang="ko-KR" altLang="en-US" sz="3200" dirty="0"/>
              <a:t>메모리 상에서 </a:t>
            </a:r>
            <a:r>
              <a:rPr lang="ko-KR" altLang="en-US" sz="3200" dirty="0" err="1"/>
              <a:t>텐서를</a:t>
            </a:r>
            <a:r>
              <a:rPr lang="ko-KR" altLang="en-US" sz="3200" dirty="0"/>
              <a:t> 저장하는 버퍼 역할을 함</a:t>
            </a:r>
            <a:endParaRPr lang="en-US" altLang="ko-KR" sz="3200" dirty="0"/>
          </a:p>
        </p:txBody>
      </p:sp>
      <p:sp>
        <p:nvSpPr>
          <p:cNvPr id="3" name="직사각형 2"/>
          <p:cNvSpPr/>
          <p:nvPr/>
        </p:nvSpPr>
        <p:spPr>
          <a:xfrm>
            <a:off x="791580" y="3933055"/>
            <a:ext cx="7560840" cy="1747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# Create a variable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y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tf.Variable</a:t>
            </a:r>
            <a:r>
              <a:rPr lang="en-US" altLang="ko-KR" dirty="0"/>
              <a:t>(&lt;initial-value&gt;, name=&lt;optional-name&gt;) </a:t>
            </a:r>
          </a:p>
        </p:txBody>
      </p:sp>
    </p:spTree>
    <p:extLst>
      <p:ext uri="{BB962C8B-B14F-4D97-AF65-F5344CB8AC3E}">
        <p14:creationId xmlns:p14="http://schemas.microsoft.com/office/powerpoint/2010/main" val="11059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변수 정의는 </a:t>
            </a:r>
            <a:r>
              <a:rPr lang="en-US" altLang="ko-KR" sz="3200" dirty="0" err="1" smtClean="0"/>
              <a:t>tf.Variable</a:t>
            </a:r>
            <a:r>
              <a:rPr lang="en-US" altLang="ko-KR" sz="3200" dirty="0" smtClean="0"/>
              <a:t>()</a:t>
            </a:r>
            <a:r>
              <a:rPr lang="ko-KR" altLang="en-US" sz="3200" dirty="0" smtClean="0"/>
              <a:t>로 정의하고 출력해보면 </a:t>
            </a:r>
            <a:r>
              <a:rPr lang="en-US" altLang="ko-KR" sz="3200" dirty="0" smtClean="0"/>
              <a:t>Tensor </a:t>
            </a:r>
            <a:r>
              <a:rPr lang="ko-KR" altLang="en-US" sz="3200" dirty="0" smtClean="0"/>
              <a:t>클래스의 값으로 나옴</a:t>
            </a:r>
            <a:endParaRPr lang="en-US" altLang="ko-KR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12" y="4221088"/>
            <a:ext cx="42100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정의 </a:t>
            </a:r>
            <a:r>
              <a:rPr lang="en-US" altLang="ko-KR" dirty="0" smtClean="0"/>
              <a:t>: Tensor </a:t>
            </a:r>
            <a:r>
              <a:rPr lang="ko-KR" altLang="en-US" dirty="0" smtClean="0"/>
              <a:t>속성 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변수 정의는 </a:t>
            </a:r>
            <a:r>
              <a:rPr lang="en-US" altLang="ko-KR" sz="3200" dirty="0" err="1" smtClean="0"/>
              <a:t>tf.Variable</a:t>
            </a:r>
            <a:r>
              <a:rPr lang="en-US" altLang="ko-KR" sz="3200" dirty="0" smtClean="0"/>
              <a:t>()</a:t>
            </a:r>
            <a:r>
              <a:rPr lang="ko-KR" altLang="en-US" sz="3200" dirty="0" smtClean="0"/>
              <a:t>를 이용해서 정의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ko-KR" altLang="en-US" sz="3200" dirty="0" smtClean="0"/>
              <a:t>변수 정의한 </a:t>
            </a:r>
            <a:r>
              <a:rPr lang="en-US" altLang="ko-KR" sz="3200" dirty="0" smtClean="0"/>
              <a:t>y</a:t>
            </a:r>
            <a:r>
              <a:rPr lang="ko-KR" altLang="en-US" sz="3200" dirty="0" smtClean="0"/>
              <a:t>는 타입은 </a:t>
            </a:r>
            <a:r>
              <a:rPr lang="en-US" altLang="ko-KR" sz="3200" dirty="0" smtClean="0"/>
              <a:t>Variable</a:t>
            </a:r>
            <a:r>
              <a:rPr lang="ko-KR" altLang="en-US" sz="3200" dirty="0" smtClean="0"/>
              <a:t>임</a:t>
            </a:r>
            <a:endParaRPr lang="en-US" altLang="ko-KR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64" y="3140968"/>
            <a:ext cx="684076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4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ko-KR" altLang="en-US" dirty="0"/>
              <a:t> </a:t>
            </a:r>
            <a:r>
              <a:rPr lang="en-US" altLang="ko-KR" dirty="0" smtClean="0"/>
              <a:t>vs. Tensor </a:t>
            </a:r>
            <a:r>
              <a:rPr lang="ko-KR" altLang="en-US" dirty="0" smtClean="0"/>
              <a:t>속성 비교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차원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크기에 대한 함수 비교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601986"/>
            <a:ext cx="3994795" cy="2212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01986"/>
            <a:ext cx="4144144" cy="241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8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rank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tensor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rank </a:t>
            </a:r>
            <a:r>
              <a:rPr lang="ko-KR" altLang="en-US" dirty="0" smtClean="0"/>
              <a:t>즉 차원을 조회하는 함수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93" y="3068960"/>
            <a:ext cx="63531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3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shape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tensor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조회하는 함수</a:t>
            </a:r>
            <a:endParaRPr lang="en-US" altLang="ko-KR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66" y="3501008"/>
            <a:ext cx="61341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43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size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tensor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조회하는 함수</a:t>
            </a:r>
            <a:endParaRPr lang="en-US" altLang="ko-KR" dirty="0" smtClean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2976"/>
            <a:ext cx="61722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39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Hello </a:t>
            </a:r>
            <a:r>
              <a:rPr lang="en-US" altLang="ko-KR" dirty="0" err="1" smtClean="0"/>
              <a:t>tensorflow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python 3</a:t>
            </a:r>
            <a:r>
              <a:rPr lang="ko-KR" altLang="en-US" dirty="0" smtClean="0"/>
              <a:t>버전은 문자열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unicode</a:t>
            </a:r>
            <a:r>
              <a:rPr lang="ko-KR" altLang="en-US" dirty="0" smtClean="0"/>
              <a:t>가 기본이므로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encoding </a:t>
            </a:r>
            <a:r>
              <a:rPr lang="ko-KR" altLang="en-US" dirty="0" smtClean="0"/>
              <a:t>처리해 줘야 </a:t>
            </a:r>
            <a:r>
              <a:rPr lang="en-US" altLang="ko-KR" dirty="0" smtClean="0"/>
              <a:t>bytes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uncode</a:t>
            </a:r>
            <a:r>
              <a:rPr lang="en-US" altLang="ko-KR" dirty="0" smtClean="0"/>
              <a:t> type</a:t>
            </a:r>
            <a:r>
              <a:rPr lang="ko-KR" altLang="en-US" dirty="0" smtClean="0"/>
              <a:t>으로 변환함</a:t>
            </a:r>
            <a:endParaRPr lang="en-US" altLang="ko-KR" dirty="0" smtClean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717032"/>
            <a:ext cx="433387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68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변수를 실행시키기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eval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변수를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정의하고 </a:t>
            </a:r>
            <a:r>
              <a:rPr lang="en-US" altLang="ko-KR" sz="3200" dirty="0" smtClean="0"/>
              <a:t>with Session</a:t>
            </a:r>
            <a:r>
              <a:rPr lang="ko-KR" altLang="en-US" sz="3200" dirty="0" smtClean="0"/>
              <a:t>에서 직접 실행을 시켜야 변수의 값이 </a:t>
            </a:r>
            <a:r>
              <a:rPr lang="ko-KR" altLang="en-US" sz="3200" dirty="0" err="1" smtClean="0"/>
              <a:t>세팅됨</a:t>
            </a:r>
            <a:endParaRPr lang="en-US" altLang="ko-KR" sz="3200" dirty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24944"/>
            <a:ext cx="52959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7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Variable : </a:t>
            </a:r>
            <a:r>
              <a:rPr lang="en-US" altLang="ko-KR" dirty="0" err="1" smtClean="0"/>
              <a:t>initialized_value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err="1" smtClean="0"/>
              <a:t>initialized_value</a:t>
            </a:r>
            <a:r>
              <a:rPr lang="en-US" altLang="ko-KR" sz="3200" dirty="0" smtClean="0"/>
              <a:t> </a:t>
            </a:r>
            <a:r>
              <a:rPr lang="ko-KR" altLang="en-US" sz="3200" dirty="0" err="1" smtClean="0"/>
              <a:t>메소드를</a:t>
            </a:r>
            <a:r>
              <a:rPr lang="ko-KR" altLang="en-US" sz="3200" dirty="0" smtClean="0"/>
              <a:t> 이용해서 그 변수 정의를 이용할 수 있음</a:t>
            </a:r>
            <a:endParaRPr lang="en-US" altLang="ko-KR" sz="3200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5638800" cy="36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68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Variable : assign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en-US" altLang="ko-KR" sz="3200" dirty="0" err="1" smtClean="0"/>
              <a:t>assing</a:t>
            </a:r>
            <a:r>
              <a:rPr lang="en-US" altLang="ko-KR" sz="3200" dirty="0" smtClean="0"/>
              <a:t>, </a:t>
            </a:r>
            <a:r>
              <a:rPr lang="en-US" altLang="ko-KR" sz="3200" dirty="0" err="1" smtClean="0"/>
              <a:t>assign_add</a:t>
            </a:r>
            <a:r>
              <a:rPr lang="en-US" altLang="ko-KR" sz="3200" dirty="0" smtClean="0"/>
              <a:t>, </a:t>
            </a:r>
            <a:r>
              <a:rPr lang="en-US" altLang="ko-KR" sz="3200" dirty="0" err="1" smtClean="0"/>
              <a:t>assign_sub</a:t>
            </a:r>
            <a:r>
              <a:rPr lang="en-US" altLang="ko-KR" sz="3200" dirty="0" smtClean="0"/>
              <a:t> </a:t>
            </a:r>
            <a:r>
              <a:rPr lang="ko-KR" altLang="en-US" sz="3200" dirty="0" err="1" smtClean="0"/>
              <a:t>메소드를</a:t>
            </a:r>
            <a:r>
              <a:rPr lang="ko-KR" altLang="en-US" sz="3200" dirty="0" smtClean="0"/>
              <a:t> 이용해서 그 변수에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대한 할당을 변경</a:t>
            </a:r>
            <a:endParaRPr lang="en-US" altLang="ko-KR" sz="3200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6992"/>
            <a:ext cx="41243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0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global_variables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global </a:t>
            </a:r>
            <a:r>
              <a:rPr lang="ko-KR" altLang="en-US" sz="3200" dirty="0" smtClean="0"/>
              <a:t>변수 조회하는  함수</a:t>
            </a:r>
            <a:endParaRPr lang="en-US" altLang="ko-KR" sz="3200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542925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50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</a:t>
            </a:r>
            <a:r>
              <a:rPr lang="ko-KR" altLang="en-US" dirty="0" err="1" smtClean="0"/>
              <a:t>스코프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28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variable_scope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err="1" smtClean="0"/>
              <a:t>Variable_scope</a:t>
            </a:r>
            <a:r>
              <a:rPr lang="ko-KR" altLang="en-US" sz="3200" dirty="0" smtClean="0"/>
              <a:t>로 정의해서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이름충돌을 방지</a:t>
            </a:r>
            <a:endParaRPr lang="en-US" altLang="ko-KR" sz="3200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356992"/>
            <a:ext cx="4295775" cy="242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38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reuse_variables</a:t>
            </a:r>
            <a:r>
              <a:rPr lang="ko-KR" altLang="en-US" dirty="0" smtClean="0"/>
              <a:t>로 재사용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err="1" smtClean="0"/>
              <a:t>Variable_scope</a:t>
            </a:r>
            <a:r>
              <a:rPr lang="ko-KR" altLang="en-US" sz="3200" dirty="0" smtClean="0"/>
              <a:t>로 정의하고  그 변수를 활용할 수 있도록 재사용 처리</a:t>
            </a:r>
            <a:endParaRPr lang="en-US" altLang="ko-KR" sz="3200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45024"/>
            <a:ext cx="44196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9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get_variable</a:t>
            </a:r>
            <a:r>
              <a:rPr lang="ko-KR" altLang="en-US" dirty="0" smtClean="0"/>
              <a:t>로 새로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err="1" smtClean="0"/>
              <a:t>Variable_scope</a:t>
            </a:r>
            <a:r>
              <a:rPr lang="ko-KR" altLang="en-US" sz="3200" dirty="0" smtClean="0"/>
              <a:t>로 정의하고  그 변수를 생성</a:t>
            </a:r>
            <a:endParaRPr lang="en-US" altLang="ko-KR" sz="3200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1008"/>
            <a:ext cx="421994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get_variable</a:t>
            </a:r>
            <a:r>
              <a:rPr lang="ko-KR" altLang="en-US" dirty="0" smtClean="0"/>
              <a:t>로 재사용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err="1" smtClean="0"/>
              <a:t>Variable_scope</a:t>
            </a:r>
            <a:r>
              <a:rPr lang="ko-KR" altLang="en-US" sz="3200" dirty="0" smtClean="0"/>
              <a:t>로 정의하고  그 변수를 활용할 수 있도록 재사용 처리</a:t>
            </a:r>
            <a:endParaRPr lang="en-US" altLang="ko-KR" sz="3200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244" y="2924944"/>
            <a:ext cx="58864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reset_default_graph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변수에 대한 </a:t>
            </a:r>
            <a:r>
              <a:rPr lang="en-US" altLang="ko-KR" sz="3200" dirty="0" smtClean="0"/>
              <a:t>scope</a:t>
            </a:r>
            <a:r>
              <a:rPr lang="ko-KR" altLang="en-US" sz="3200" dirty="0" smtClean="0"/>
              <a:t>를 정의해서 반복해서 </a:t>
            </a:r>
            <a:r>
              <a:rPr lang="ko-KR" altLang="en-US" sz="3200" dirty="0" err="1" smtClean="0"/>
              <a:t>실해시</a:t>
            </a:r>
            <a:r>
              <a:rPr lang="ko-KR" altLang="en-US" sz="3200" dirty="0" smtClean="0"/>
              <a:t> 기존 </a:t>
            </a:r>
            <a:r>
              <a:rPr lang="ko-KR" altLang="en-US" sz="3200" dirty="0" err="1" smtClean="0"/>
              <a:t>그래프내에</a:t>
            </a:r>
            <a:r>
              <a:rPr lang="ko-KR" altLang="en-US" sz="3200" dirty="0" smtClean="0"/>
              <a:t> 저장된 이름이 중복되어 처리가 안되므로 </a:t>
            </a:r>
            <a:r>
              <a:rPr lang="en-US" altLang="ko-KR" sz="3200" dirty="0" smtClean="0"/>
              <a:t>reset</a:t>
            </a:r>
            <a:r>
              <a:rPr lang="ko-KR" altLang="en-US" sz="3200" dirty="0" smtClean="0"/>
              <a:t>을 실행 후에 다시 처리가 필요</a:t>
            </a:r>
            <a:endParaRPr lang="en-US" altLang="ko-KR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3" y="3889337"/>
            <a:ext cx="4181047" cy="205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3" y="5697264"/>
            <a:ext cx="42058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01008"/>
            <a:ext cx="36671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9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빌딩</a:t>
            </a:r>
            <a:r>
              <a:rPr lang="en-US" altLang="ko-KR" dirty="0" smtClean="0"/>
              <a:t>/</a:t>
            </a:r>
            <a:r>
              <a:rPr lang="ko-KR" altLang="en-US" dirty="0" smtClean="0"/>
              <a:t>실행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3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</a:t>
            </a:r>
            <a:r>
              <a:rPr lang="ko-KR" altLang="en-US" dirty="0" err="1" smtClean="0"/>
              <a:t>스코프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tensorboard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15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텐서플로우</a:t>
            </a:r>
            <a:r>
              <a:rPr lang="ko-KR" altLang="en-US" dirty="0" smtClean="0"/>
              <a:t> 기본처리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변수 </a:t>
            </a:r>
            <a:r>
              <a:rPr lang="ko-KR" altLang="en-US" sz="3200" dirty="0" err="1" smtClean="0"/>
              <a:t>스코프</a:t>
            </a:r>
            <a:r>
              <a:rPr lang="ko-KR" altLang="en-US" sz="3200" dirty="0" smtClean="0"/>
              <a:t> 없이 나열해서 처리</a:t>
            </a:r>
            <a:endParaRPr lang="en-US" altLang="ko-KR" sz="3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7" y="2780928"/>
            <a:ext cx="8067675" cy="35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87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</a:t>
            </a:r>
            <a:r>
              <a:rPr lang="ko-KR" altLang="en-US" dirty="0" err="1" smtClean="0"/>
              <a:t>스코프로</a:t>
            </a:r>
            <a:r>
              <a:rPr lang="ko-KR" altLang="en-US" dirty="0" smtClean="0"/>
              <a:t> 영역처리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변수 </a:t>
            </a:r>
            <a:r>
              <a:rPr lang="ko-KR" altLang="en-US" sz="3200" dirty="0" err="1" smtClean="0"/>
              <a:t>스코프를</a:t>
            </a:r>
            <a:r>
              <a:rPr lang="ko-KR" altLang="en-US" sz="3200" dirty="0" smtClean="0"/>
              <a:t> 주어 </a:t>
            </a:r>
            <a:r>
              <a:rPr lang="ko-KR" altLang="en-US" sz="3200" dirty="0" err="1" smtClean="0"/>
              <a:t>로직을</a:t>
            </a:r>
            <a:r>
              <a:rPr lang="ko-KR" altLang="en-US" sz="3200" dirty="0" smtClean="0"/>
              <a:t> 내부에 할당</a:t>
            </a:r>
            <a:endParaRPr lang="en-US" altLang="ko-KR" sz="32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780928"/>
            <a:ext cx="8134350" cy="388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65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tensorboard</a:t>
            </a:r>
            <a:r>
              <a:rPr lang="en-US" altLang="ko-KR" dirty="0"/>
              <a:t> </a:t>
            </a:r>
            <a:r>
              <a:rPr lang="ko-KR" altLang="en-US" dirty="0" smtClean="0"/>
              <a:t>심벌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488832" cy="45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6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tensorboard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323528" y="1916832"/>
            <a:ext cx="2242592" cy="36004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200" dirty="0" err="1" smtClean="0"/>
              <a:t>스코프</a:t>
            </a:r>
            <a:r>
              <a:rPr lang="ko-KR" altLang="en-US" sz="3200" dirty="0" smtClean="0"/>
              <a:t> 단위로 그래프를 구성하고 그 내부에 세부 그래프가 표시 보기</a:t>
            </a:r>
            <a:endParaRPr lang="en-US" altLang="ko-KR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28800"/>
            <a:ext cx="612068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91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Placeholder:Tensor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17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placeholder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 placeholder</a:t>
            </a:r>
            <a:r>
              <a:rPr lang="ko-KR" altLang="en-US" sz="3200" dirty="0" smtClean="0"/>
              <a:t>는 </a:t>
            </a:r>
            <a:r>
              <a:rPr lang="ko-KR" altLang="en-US" sz="3200" dirty="0" err="1" smtClean="0"/>
              <a:t>실행시</a:t>
            </a:r>
            <a:r>
              <a:rPr lang="ko-KR" altLang="en-US" sz="3200" dirty="0" smtClean="0"/>
              <a:t> 데이터를 제공할 영역을 지정하는 것</a:t>
            </a:r>
            <a:endParaRPr lang="en-US" altLang="ko-KR" sz="3200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2996952"/>
            <a:ext cx="6480720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tf.placeholder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dtype</a:t>
            </a:r>
            <a:r>
              <a:rPr lang="en-US" altLang="ko-KR" sz="2000" dirty="0"/>
              <a:t>, shape=None, name=None</a:t>
            </a:r>
            <a:r>
              <a:rPr lang="en-US" altLang="ko-KR" sz="2000" dirty="0" smtClean="0"/>
              <a:t>)</a:t>
            </a:r>
          </a:p>
          <a:p>
            <a:pPr algn="ctr"/>
            <a:endParaRPr lang="en-US" altLang="ko-KR" sz="2000" dirty="0"/>
          </a:p>
          <a:p>
            <a:r>
              <a:rPr lang="en-US" altLang="ko-KR" sz="1000" dirty="0" err="1"/>
              <a:t>Args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 smtClean="0"/>
              <a:t>    </a:t>
            </a:r>
            <a:r>
              <a:rPr lang="en-US" altLang="ko-KR" sz="1000" dirty="0" err="1" smtClean="0"/>
              <a:t>dtype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데이터 타입</a:t>
            </a:r>
            <a:r>
              <a:rPr lang="en-US" altLang="ko-KR" sz="1000" dirty="0" smtClean="0"/>
              <a:t> </a:t>
            </a:r>
          </a:p>
          <a:p>
            <a:r>
              <a:rPr lang="en-US" altLang="ko-KR" sz="1000" dirty="0" smtClean="0"/>
              <a:t>    shape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제공될 데이터에 대한 </a:t>
            </a:r>
            <a:r>
              <a:rPr lang="en-US" altLang="ko-KR" sz="1000" dirty="0" smtClean="0"/>
              <a:t>tensor 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차원 </a:t>
            </a:r>
            <a:endParaRPr lang="en-US" altLang="ko-KR" sz="1000" dirty="0"/>
          </a:p>
          <a:p>
            <a:r>
              <a:rPr lang="en-US" altLang="ko-KR" sz="1000" dirty="0" smtClean="0"/>
              <a:t>    name</a:t>
            </a:r>
            <a:r>
              <a:rPr lang="en-US" altLang="ko-KR" sz="1000" dirty="0"/>
              <a:t>: A name for the operation </a:t>
            </a:r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/>
              <a:t>Returns:</a:t>
            </a:r>
          </a:p>
          <a:p>
            <a:r>
              <a:rPr lang="en-US" altLang="ko-KR" sz="1000" dirty="0" smtClean="0"/>
              <a:t>    A</a:t>
            </a:r>
            <a:r>
              <a:rPr lang="en-US" altLang="ko-KR" sz="1000" dirty="0"/>
              <a:t> Tensor that may be used as a handle for feeding a value, but not evaluated directly.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16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placeholder</a:t>
            </a:r>
            <a:r>
              <a:rPr lang="ko-KR" altLang="en-US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Tensor</a:t>
            </a:r>
            <a:r>
              <a:rPr lang="ko-KR" altLang="en-US" sz="3200" dirty="0" smtClean="0"/>
              <a:t>에 할당된 </a:t>
            </a:r>
            <a:r>
              <a:rPr lang="en-US" altLang="ko-KR" sz="3200" dirty="0" smtClean="0"/>
              <a:t>placeholder</a:t>
            </a:r>
            <a:r>
              <a:rPr lang="ko-KR" altLang="en-US" sz="3200" dirty="0" smtClean="0"/>
              <a:t>로 정의해도 </a:t>
            </a:r>
            <a:r>
              <a:rPr lang="en-US" altLang="ko-KR" sz="3200" dirty="0" smtClean="0"/>
              <a:t>Tensor </a:t>
            </a:r>
            <a:r>
              <a:rPr lang="ko-KR" altLang="en-US" sz="3200" dirty="0" smtClean="0"/>
              <a:t>결정되고 </a:t>
            </a:r>
            <a:r>
              <a:rPr lang="ko-KR" altLang="en-US" sz="3200" dirty="0" err="1" smtClean="0"/>
              <a:t>실행시</a:t>
            </a:r>
            <a:r>
              <a:rPr lang="ko-KR" altLang="en-US" sz="3200" dirty="0" smtClean="0"/>
              <a:t> 데이터가 할당되어야 함</a:t>
            </a:r>
            <a:endParaRPr lang="en-US" altLang="ko-KR" sz="3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861048"/>
            <a:ext cx="42195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placeholder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Tensor</a:t>
            </a:r>
            <a:r>
              <a:rPr lang="ko-KR" altLang="en-US" sz="3200" dirty="0" smtClean="0"/>
              <a:t>에 할당된 </a:t>
            </a:r>
            <a:r>
              <a:rPr lang="en-US" altLang="ko-KR" sz="3200" dirty="0" smtClean="0"/>
              <a:t>placeholder</a:t>
            </a:r>
            <a:r>
              <a:rPr lang="ko-KR" altLang="en-US" sz="3200" dirty="0" smtClean="0"/>
              <a:t>는 나중에 향후에 사용시 자료를 공급</a:t>
            </a:r>
            <a:r>
              <a:rPr lang="en-US" altLang="ko-KR" sz="3200" dirty="0" smtClean="0"/>
              <a:t>(feed)</a:t>
            </a:r>
            <a:r>
              <a:rPr lang="ko-KR" altLang="en-US" sz="3200" dirty="0" smtClean="0"/>
              <a:t>해야 됨</a:t>
            </a:r>
            <a:endParaRPr lang="en-US" altLang="ko-KR" sz="3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3284984"/>
            <a:ext cx="47339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89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Values : Tensor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80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79103"/>
            <a:ext cx="4529810" cy="37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457200" y="1628800"/>
            <a:ext cx="8229600" cy="16561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텐서플로우는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edges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nodes</a:t>
            </a:r>
            <a:r>
              <a:rPr lang="ko-KR" altLang="en-US" dirty="0" smtClean="0"/>
              <a:t>로 구조화된 </a:t>
            </a:r>
            <a:r>
              <a:rPr lang="en-US" altLang="ko-KR" dirty="0" smtClean="0"/>
              <a:t>graph</a:t>
            </a:r>
            <a:r>
              <a:rPr lang="ko-KR" altLang="en-US" dirty="0" smtClean="0"/>
              <a:t>로 프로그램이 구성</a:t>
            </a:r>
            <a:endParaRPr lang="en-US" altLang="ko-KR" dirty="0" smtClean="0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573016"/>
            <a:ext cx="375476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1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constant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상수 정의는 </a:t>
            </a:r>
            <a:r>
              <a:rPr lang="en-US" altLang="ko-KR" sz="3200" dirty="0" err="1" smtClean="0"/>
              <a:t>tf.constant</a:t>
            </a:r>
            <a:r>
              <a:rPr lang="en-US" altLang="ko-KR" sz="3200" dirty="0" smtClean="0"/>
              <a:t>()</a:t>
            </a:r>
            <a:r>
              <a:rPr lang="ko-KR" altLang="en-US" sz="3200" dirty="0" smtClean="0"/>
              <a:t>를 이용해서 정의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ko-KR" altLang="en-US" sz="3200" dirty="0" smtClean="0"/>
              <a:t>상수 정의한 </a:t>
            </a:r>
            <a:r>
              <a:rPr lang="en-US" altLang="ko-KR" sz="3200" dirty="0" smtClean="0"/>
              <a:t>a</a:t>
            </a:r>
            <a:r>
              <a:rPr lang="ko-KR" altLang="en-US" sz="3200" dirty="0" smtClean="0"/>
              <a:t>는 </a:t>
            </a:r>
            <a:r>
              <a:rPr lang="en-US" altLang="ko-KR" sz="3200" dirty="0" smtClean="0"/>
              <a:t>Tensor </a:t>
            </a:r>
            <a:r>
              <a:rPr lang="ko-KR" altLang="en-US" sz="3200" dirty="0" smtClean="0"/>
              <a:t>타입임</a:t>
            </a:r>
            <a:endParaRPr lang="en-US" altLang="ko-KR" sz="32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01" y="3429000"/>
            <a:ext cx="51339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14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zeros/</a:t>
            </a:r>
            <a:r>
              <a:rPr lang="en-US" altLang="ko-KR" dirty="0" err="1" smtClean="0"/>
              <a:t>zeros_like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정의 기준이 </a:t>
            </a:r>
            <a:r>
              <a:rPr lang="ko-KR" altLang="en-US" dirty="0" smtClean="0"/>
              <a:t>차이에 따라 생성 기준이 </a:t>
            </a:r>
            <a:r>
              <a:rPr lang="en-US" altLang="ko-KR" dirty="0" smtClean="0"/>
              <a:t>c</a:t>
            </a:r>
            <a:r>
              <a:rPr lang="ko-KR" altLang="en-US" smtClean="0"/>
              <a:t>이가 있음 </a:t>
            </a:r>
            <a:endParaRPr lang="en-US" altLang="ko-KR" dirty="0" smtClean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84984"/>
            <a:ext cx="3816424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4" y="3284984"/>
            <a:ext cx="3718123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53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ones/</a:t>
            </a:r>
            <a:r>
              <a:rPr lang="en-US" altLang="ko-KR" dirty="0" err="1" smtClean="0"/>
              <a:t>ones_like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원서가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가지는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를 생성</a:t>
            </a:r>
            <a:endParaRPr lang="en-US" altLang="ko-KR" dirty="0" smtClean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28625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90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fill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tensor</a:t>
            </a:r>
            <a:r>
              <a:rPr lang="ko-KR" altLang="en-US" dirty="0" smtClean="0"/>
              <a:t>를 생성하고 모든 값을 주어진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로 생성</a:t>
            </a:r>
            <a:endParaRPr lang="en-US" altLang="ko-KR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429000"/>
            <a:ext cx="41910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71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Sequences : Tensor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85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linspace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tensor</a:t>
            </a:r>
            <a:r>
              <a:rPr lang="ko-KR" altLang="en-US" dirty="0" smtClean="0"/>
              <a:t>를 할 때 시작점과 </a:t>
            </a:r>
            <a:r>
              <a:rPr lang="ko-KR" altLang="en-US" dirty="0" err="1" smtClean="0"/>
              <a:t>종료점</a:t>
            </a:r>
            <a:r>
              <a:rPr lang="ko-KR" altLang="en-US" dirty="0"/>
              <a:t> </a:t>
            </a:r>
            <a:r>
              <a:rPr lang="ko-KR" altLang="en-US" dirty="0" smtClean="0"/>
              <a:t>그리고 개수를 정해서 만들어 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마지막도 범위에 포함</a:t>
            </a:r>
            <a:endParaRPr lang="en-US" altLang="ko-KR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3140968"/>
            <a:ext cx="4638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1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range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tensor</a:t>
            </a:r>
            <a:r>
              <a:rPr lang="ko-KR" altLang="en-US" dirty="0" smtClean="0"/>
              <a:t>를 할 때 시작점과 </a:t>
            </a:r>
            <a:r>
              <a:rPr lang="ko-KR" altLang="en-US" dirty="0" err="1" smtClean="0"/>
              <a:t>종료점</a:t>
            </a:r>
            <a:r>
              <a:rPr lang="ko-KR" altLang="en-US" dirty="0"/>
              <a:t> </a:t>
            </a:r>
            <a:r>
              <a:rPr lang="ko-KR" altLang="en-US" dirty="0" smtClean="0"/>
              <a:t>그리고 차이를 정해서 만들어 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마지막도 범위에 포함되지 않음</a:t>
            </a:r>
            <a:endParaRPr lang="en-US" altLang="ko-KR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256584" cy="349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1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Random </a:t>
            </a:r>
            <a:r>
              <a:rPr lang="en-US" altLang="ko-KR" dirty="0" smtClean="0"/>
              <a:t> : Tensor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9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/>
              <a:t>random_normal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열의 </a:t>
            </a:r>
            <a:r>
              <a:rPr lang="en-US" altLang="ko-KR" dirty="0" smtClean="0"/>
              <a:t>normal </a:t>
            </a:r>
            <a:r>
              <a:rPr lang="ko-KR" altLang="en-US" dirty="0" smtClean="0"/>
              <a:t>분포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텐서를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53340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79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random_normal</a:t>
            </a:r>
            <a:r>
              <a:rPr lang="en-US" altLang="ko-KR" dirty="0" smtClean="0"/>
              <a:t> : seed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열의 </a:t>
            </a:r>
            <a:r>
              <a:rPr lang="en-US" altLang="ko-KR" dirty="0" smtClean="0"/>
              <a:t>normal </a:t>
            </a:r>
            <a:r>
              <a:rPr lang="ko-KR" altLang="en-US" dirty="0" smtClean="0"/>
              <a:t>분포 </a:t>
            </a:r>
            <a:r>
              <a:rPr lang="ko-KR" altLang="en-US" dirty="0" err="1" smtClean="0"/>
              <a:t>텐서를</a:t>
            </a:r>
            <a:r>
              <a:rPr lang="ko-KR" altLang="en-US" dirty="0" smtClean="0"/>
              <a:t> 반복해서 생성시 동일한 값을 유지할 경우 사용 </a:t>
            </a:r>
            <a:endParaRPr lang="en-US" altLang="ko-KR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2"/>
            <a:ext cx="68770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73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처리  순서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7200" y="1628800"/>
            <a:ext cx="8229600" cy="16561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텐서플로우는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빌딩구조와 실행구조</a:t>
            </a:r>
            <a:r>
              <a:rPr lang="en-US" altLang="ko-KR" dirty="0" smtClean="0"/>
              <a:t>(session)</a:t>
            </a:r>
            <a:r>
              <a:rPr lang="ko-KR" altLang="en-US" dirty="0" smtClean="0"/>
              <a:t>에 대한 처리 순서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643" y="3068960"/>
            <a:ext cx="3804633" cy="298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1" y="3187519"/>
            <a:ext cx="411479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 err="1"/>
              <a:t>tensorflow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모듈을 가져 와서 </a:t>
            </a:r>
            <a:r>
              <a:rPr lang="en-US" altLang="ko-KR" sz="1400" b="1" dirty="0" err="1" smtClean="0"/>
              <a:t>tf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호출</a:t>
            </a:r>
            <a:endParaRPr lang="en-US" altLang="ko-KR" sz="1400" b="1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x</a:t>
            </a:r>
            <a:r>
              <a:rPr lang="ko-KR" altLang="en-US" sz="1400" b="1" dirty="0"/>
              <a:t>라는 상수 값을 만들고 숫자 값 </a:t>
            </a:r>
            <a:r>
              <a:rPr lang="en-US" altLang="ko-KR" sz="1400" b="1" dirty="0"/>
              <a:t>35</a:t>
            </a:r>
            <a:r>
              <a:rPr lang="ko-KR" altLang="en-US" sz="1400" b="1" dirty="0" smtClean="0"/>
              <a:t>를 지</a:t>
            </a:r>
            <a:r>
              <a:rPr lang="ko-KR" altLang="en-US" sz="1400" b="1" dirty="0"/>
              <a:t>정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y</a:t>
            </a:r>
            <a:r>
              <a:rPr lang="ko-KR" altLang="en-US" sz="1400" b="1" dirty="0"/>
              <a:t>라는 변수를 만들고 방정식 </a:t>
            </a:r>
            <a:r>
              <a:rPr lang="en-US" altLang="ko-KR" sz="1400" b="1" dirty="0"/>
              <a:t>x + 5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정의</a:t>
            </a:r>
            <a:endParaRPr lang="en-US" altLang="ko-KR" sz="1400" b="1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 err="1" smtClean="0"/>
              <a:t>global_variables_initializer</a:t>
            </a:r>
            <a:r>
              <a:rPr lang="ko-KR" altLang="en-US" sz="1400" b="1" dirty="0" smtClean="0"/>
              <a:t>로 </a:t>
            </a:r>
            <a:r>
              <a:rPr lang="ko-KR" altLang="en-US" sz="1400" b="1" dirty="0"/>
              <a:t>변수를 </a:t>
            </a:r>
            <a:r>
              <a:rPr lang="ko-KR" altLang="en-US" sz="1400" b="1" dirty="0" smtClean="0"/>
              <a:t>초기화 </a:t>
            </a:r>
            <a:endParaRPr lang="en-US" altLang="ko-KR" sz="1400" b="1" dirty="0" smtClean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값을 계산하기 위한 </a:t>
            </a:r>
            <a:r>
              <a:rPr lang="ko-KR" altLang="en-US" sz="1400" b="1" dirty="0"/>
              <a:t>세션 만들기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4</a:t>
            </a:r>
            <a:r>
              <a:rPr lang="ko-KR" altLang="en-US" sz="1400" b="1" dirty="0"/>
              <a:t>에서 만든 모델 실행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변수 </a:t>
            </a:r>
            <a:r>
              <a:rPr lang="en-US" altLang="ko-KR" sz="1400" b="1" dirty="0"/>
              <a:t>y </a:t>
            </a:r>
            <a:r>
              <a:rPr lang="ko-KR" altLang="en-US" sz="1400" b="1" dirty="0"/>
              <a:t>만 실행하고 현재 값을 </a:t>
            </a:r>
            <a:r>
              <a:rPr lang="ko-KR" altLang="en-US" sz="1400" b="1" dirty="0" smtClean="0"/>
              <a:t>출력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028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random_uniform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열의 </a:t>
            </a:r>
            <a:r>
              <a:rPr lang="en-US" altLang="ko-KR" dirty="0" smtClean="0"/>
              <a:t>uniform </a:t>
            </a:r>
            <a:r>
              <a:rPr lang="ko-KR" altLang="en-US" dirty="0" smtClean="0"/>
              <a:t>분포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텐서를</a:t>
            </a:r>
            <a:r>
              <a:rPr lang="ko-KR" altLang="en-US" dirty="0" smtClean="0"/>
              <a:t> 반복해서 생성시 동일한 값을 유지할 경우 사용 </a:t>
            </a:r>
            <a:endParaRPr lang="en-US" altLang="ko-KR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74580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41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shuffle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3</a:t>
            </a:r>
            <a:r>
              <a:rPr lang="ko-KR" altLang="en-US" dirty="0" smtClean="0"/>
              <a:t>행 </a:t>
            </a:r>
            <a:r>
              <a:rPr lang="en-US" altLang="ko-KR" dirty="0"/>
              <a:t>2</a:t>
            </a:r>
            <a:r>
              <a:rPr lang="ko-KR" altLang="en-US" dirty="0" smtClean="0"/>
              <a:t>열의 </a:t>
            </a:r>
            <a:r>
              <a:rPr lang="ko-KR" altLang="en-US" dirty="0" err="1" smtClean="0"/>
              <a:t>텐서의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행단위를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</a:t>
            </a:r>
            <a:r>
              <a:rPr lang="ko-KR" altLang="en-US" dirty="0" smtClean="0"/>
              <a:t>해서 생성</a:t>
            </a:r>
            <a:endParaRPr lang="en-US" altLang="ko-KR" dirty="0" smtClean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60" y="2852936"/>
            <a:ext cx="43529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82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sparseTensor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5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SparseTensor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57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SparseTensor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희소 </a:t>
            </a:r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. Tensor</a:t>
            </a:r>
            <a:r>
              <a:rPr lang="ko-KR" altLang="en-US" dirty="0" smtClean="0"/>
              <a:t>가 아니므로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로 전환해서 </a:t>
            </a:r>
            <a:r>
              <a:rPr lang="en-US" altLang="ko-KR" dirty="0" smtClean="0"/>
              <a:t>session</a:t>
            </a:r>
            <a:r>
              <a:rPr lang="ko-KR" altLang="en-US" dirty="0" smtClean="0"/>
              <a:t>에 처리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2" y="2852936"/>
            <a:ext cx="73818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8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TensorArray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en-US" altLang="ko-KR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89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TensorArray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78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다이나믹</a:t>
            </a:r>
            <a:r>
              <a:rPr lang="ko-KR" altLang="en-US" dirty="0"/>
              <a:t> 크기</a:t>
            </a:r>
            <a:r>
              <a:rPr lang="en-US" altLang="ko-KR" dirty="0"/>
              <a:t>, </a:t>
            </a:r>
            <a:r>
              <a:rPr lang="ko-KR" altLang="en-US" dirty="0"/>
              <a:t>시간 단계별</a:t>
            </a:r>
            <a:r>
              <a:rPr lang="en-US" altLang="ko-KR" dirty="0"/>
              <a:t>, </a:t>
            </a:r>
            <a:r>
              <a:rPr lang="ko-KR" altLang="en-US" dirty="0"/>
              <a:t>일회 기록 방식 </a:t>
            </a:r>
            <a:r>
              <a:rPr lang="en-US" altLang="ko-KR" dirty="0"/>
              <a:t>Tensor </a:t>
            </a:r>
            <a:r>
              <a:rPr lang="ko-KR" altLang="en-US" dirty="0"/>
              <a:t>배열을 </a:t>
            </a:r>
            <a:r>
              <a:rPr lang="ko-KR" altLang="en-US" dirty="0" err="1"/>
              <a:t>래핑하는</a:t>
            </a:r>
            <a:r>
              <a:rPr lang="ko-KR" altLang="en-US" dirty="0"/>
              <a:t>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while_loop</a:t>
            </a:r>
            <a:r>
              <a:rPr lang="en-US" altLang="ko-KR" dirty="0" smtClean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map_fn</a:t>
            </a:r>
            <a:r>
              <a:rPr lang="ko-KR" altLang="en-US" dirty="0"/>
              <a:t>과 같은 동적 반복 </a:t>
            </a:r>
            <a:r>
              <a:rPr lang="ko-KR" altLang="en-US" dirty="0" err="1"/>
              <a:t>프리미티브와</a:t>
            </a:r>
            <a:r>
              <a:rPr lang="ko-KR" altLang="en-US" dirty="0"/>
              <a:t> 함께 </a:t>
            </a:r>
            <a:r>
              <a:rPr lang="ko-KR" altLang="en-US" dirty="0" smtClean="0"/>
              <a:t>사용하기 위한 클래스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73016"/>
            <a:ext cx="7677150" cy="301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7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TensorArray</a:t>
            </a:r>
            <a:r>
              <a:rPr lang="en-US" altLang="ko-KR" dirty="0" smtClean="0"/>
              <a:t> : write 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TensorArray</a:t>
            </a:r>
            <a:r>
              <a:rPr lang="ko-KR" altLang="en-US" dirty="0" smtClean="0"/>
              <a:t>로 정의하고 </a:t>
            </a:r>
            <a:r>
              <a:rPr lang="en-US" altLang="ko-KR" dirty="0" smtClean="0"/>
              <a:t>write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원소들을 넣기</a:t>
            </a:r>
            <a:endParaRPr lang="en-US" altLang="ko-KR" dirty="0" smtClean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830015"/>
            <a:ext cx="7658100" cy="384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2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TensorArray</a:t>
            </a:r>
            <a:r>
              <a:rPr lang="en-US" altLang="ko-KR" dirty="0"/>
              <a:t> : </a:t>
            </a:r>
            <a:r>
              <a:rPr lang="en-US" altLang="ko-KR" dirty="0" smtClean="0"/>
              <a:t>read </a:t>
            </a:r>
            <a:r>
              <a:rPr lang="ko-KR" altLang="en-US" dirty="0"/>
              <a:t>하기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TensorArray</a:t>
            </a:r>
            <a:r>
              <a:rPr lang="ko-KR" altLang="en-US" dirty="0" smtClean="0"/>
              <a:t>로 정의된 것을 </a:t>
            </a:r>
            <a:r>
              <a:rPr lang="en-US" altLang="ko-KR" dirty="0" smtClean="0"/>
              <a:t>read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읽으면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으로 처리되어 </a:t>
            </a:r>
            <a:r>
              <a:rPr lang="en-US" altLang="ko-KR" dirty="0" smtClean="0"/>
              <a:t>session</a:t>
            </a:r>
            <a:r>
              <a:rPr lang="ko-KR" altLang="en-US" dirty="0" smtClean="0"/>
              <a:t>에서 출력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2"/>
            <a:ext cx="6408712" cy="393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68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85300</TotalTime>
  <Words>3244</Words>
  <Application>Microsoft Office PowerPoint</Application>
  <PresentationFormat>화면 슬라이드 쇼(4:3)</PresentationFormat>
  <Paragraphs>610</Paragraphs>
  <Slides>268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268</vt:i4>
      </vt:variant>
    </vt:vector>
  </HeadingPairs>
  <TitlesOfParts>
    <vt:vector size="269" baseType="lpstr">
      <vt:lpstr>가을</vt:lpstr>
      <vt:lpstr>텐서플로우 기초 이해하기 (r0.12)</vt:lpstr>
      <vt:lpstr>1. 주요 개념 2. Data type 3. Tensorflow 주요 함수 4. Tensor graph 5. tensorboard </vt:lpstr>
      <vt:lpstr>1. 주요 개념 </vt:lpstr>
      <vt:lpstr>아나콘다 설치</vt:lpstr>
      <vt:lpstr> anaconda 설치</vt:lpstr>
      <vt:lpstr> Hello tensorflow</vt:lpstr>
      <vt:lpstr>Tensorflow 빌딩/실행 구조</vt:lpstr>
      <vt:lpstr>Tensorflow 구조</vt:lpstr>
      <vt:lpstr>Tensorflow : 처리  순서</vt:lpstr>
      <vt:lpstr>Tensorflow graph 조회</vt:lpstr>
      <vt:lpstr>Tensorboard 실행</vt:lpstr>
      <vt:lpstr> tensorboard graph 조회</vt:lpstr>
      <vt:lpstr>Tensorflow 실행 구조</vt:lpstr>
      <vt:lpstr>Tensorflow 실행  구조</vt:lpstr>
      <vt:lpstr>With 구문 : Session 처리</vt:lpstr>
      <vt:lpstr>fetch : 한 개 실행예시</vt:lpstr>
      <vt:lpstr>fetch  : 여러 개 실행 예시</vt:lpstr>
      <vt:lpstr>Tensorflow feed 실행 예시</vt:lpstr>
      <vt:lpstr>feed  : 실행 예시</vt:lpstr>
      <vt:lpstr>Assert </vt:lpstr>
      <vt:lpstr>  python assert 처리</vt:lpstr>
      <vt:lpstr>  assert 정상  예시</vt:lpstr>
      <vt:lpstr>  assert  에러 처리 예시</vt:lpstr>
      <vt:lpstr>Numpy와 비교</vt:lpstr>
      <vt:lpstr> numpy과 구현 방식 차이</vt:lpstr>
      <vt:lpstr> 사칙연산 차이</vt:lpstr>
      <vt:lpstr>구현 방식 차이</vt:lpstr>
      <vt:lpstr> 출력 포맷 지정하기</vt:lpstr>
      <vt:lpstr>Tensorboard 처리 예시</vt:lpstr>
      <vt:lpstr> tensorflow 로직 실행</vt:lpstr>
      <vt:lpstr> 출력 포맷 지정하기</vt:lpstr>
      <vt:lpstr>Regression 처리 예시</vt:lpstr>
      <vt:lpstr>데이터 생성</vt:lpstr>
      <vt:lpstr>Numpy 로직 : 데이터 생성</vt:lpstr>
      <vt:lpstr>Numpy : 그래프</vt:lpstr>
      <vt:lpstr>회귀분석 실행</vt:lpstr>
      <vt:lpstr>Tensorflow : 회귀분석</vt:lpstr>
      <vt:lpstr>Tensorflow : 최종 그래프</vt:lpstr>
      <vt:lpstr>비용함수</vt:lpstr>
      <vt:lpstr>cost function</vt:lpstr>
      <vt:lpstr>Optimizer</vt:lpstr>
      <vt:lpstr>class tf.train.Optimizer</vt:lpstr>
      <vt:lpstr>class tf.train.GradientOptimizer</vt:lpstr>
      <vt:lpstr>Gradient descent 이란</vt:lpstr>
      <vt:lpstr> tf.train.Optimizer.minimize</vt:lpstr>
      <vt:lpstr>2. Data Type </vt:lpstr>
      <vt:lpstr>Tensor class </vt:lpstr>
      <vt:lpstr>Tensorflow 실행기준</vt:lpstr>
      <vt:lpstr>Tensor 용어</vt:lpstr>
      <vt:lpstr>텐서 차원 이해하기</vt:lpstr>
      <vt:lpstr> dtype</vt:lpstr>
      <vt:lpstr>Variable:Tensor</vt:lpstr>
      <vt:lpstr>변수 정의 </vt:lpstr>
      <vt:lpstr>변수 정의</vt:lpstr>
      <vt:lpstr>변수 정의 : Tensor 속성 보기</vt:lpstr>
      <vt:lpstr>Numpy vs. Tensor 속성 비교</vt:lpstr>
      <vt:lpstr>rank </vt:lpstr>
      <vt:lpstr>shape </vt:lpstr>
      <vt:lpstr>size </vt:lpstr>
      <vt:lpstr>변수를 실행시키기: eval</vt:lpstr>
      <vt:lpstr> Variable : initialized_value</vt:lpstr>
      <vt:lpstr> Variable : assign</vt:lpstr>
      <vt:lpstr> global_variables</vt:lpstr>
      <vt:lpstr>변수 스코프</vt:lpstr>
      <vt:lpstr> variable_scope</vt:lpstr>
      <vt:lpstr> reuse_variables로 재사용</vt:lpstr>
      <vt:lpstr> get_variable로 새로 만들기</vt:lpstr>
      <vt:lpstr> get_variable로 재사용</vt:lpstr>
      <vt:lpstr> reset_default_graph </vt:lpstr>
      <vt:lpstr>변수 스코프:tensorboard</vt:lpstr>
      <vt:lpstr>텐서플로우 기본처리</vt:lpstr>
      <vt:lpstr>변수 스코프로 영역처리</vt:lpstr>
      <vt:lpstr> tensorboard 심벌 </vt:lpstr>
      <vt:lpstr> tensorboard 보기 </vt:lpstr>
      <vt:lpstr>Placeholder:Tensor</vt:lpstr>
      <vt:lpstr>placeholder 정의</vt:lpstr>
      <vt:lpstr>placeholder  정의</vt:lpstr>
      <vt:lpstr>placeholder 실행</vt:lpstr>
      <vt:lpstr>Values : Tensor</vt:lpstr>
      <vt:lpstr>constant</vt:lpstr>
      <vt:lpstr> zeros/zeros_like</vt:lpstr>
      <vt:lpstr> ones/ones_like</vt:lpstr>
      <vt:lpstr> fill</vt:lpstr>
      <vt:lpstr>Sequences : Tensor</vt:lpstr>
      <vt:lpstr> linspace</vt:lpstr>
      <vt:lpstr>  range</vt:lpstr>
      <vt:lpstr>Random  : Tensor</vt:lpstr>
      <vt:lpstr>  random_normal</vt:lpstr>
      <vt:lpstr>  random_normal : seed</vt:lpstr>
      <vt:lpstr> random_uniform</vt:lpstr>
      <vt:lpstr>  shuffle</vt:lpstr>
      <vt:lpstr>sparseTensor class </vt:lpstr>
      <vt:lpstr>SparseTensor</vt:lpstr>
      <vt:lpstr>SparseTensor</vt:lpstr>
      <vt:lpstr>TensorArray class </vt:lpstr>
      <vt:lpstr>TensorArray</vt:lpstr>
      <vt:lpstr>TensorArray 정의하기</vt:lpstr>
      <vt:lpstr>TensorArray : write 하기</vt:lpstr>
      <vt:lpstr>TensorArray : read 하기</vt:lpstr>
      <vt:lpstr>TensorArray : gather 하기</vt:lpstr>
      <vt:lpstr> pack/unpack</vt:lpstr>
      <vt:lpstr>TensorArray  처리 예시</vt:lpstr>
      <vt:lpstr>TensorArray : unpack/pack</vt:lpstr>
      <vt:lpstr>3. Tensorflow 주요 함수 </vt:lpstr>
      <vt:lpstr>Operation  </vt:lpstr>
      <vt:lpstr>Operation</vt:lpstr>
      <vt:lpstr>Operation</vt:lpstr>
      <vt:lpstr>Operation : graph에 표시</vt:lpstr>
      <vt:lpstr>Input &amp; reader  </vt:lpstr>
      <vt:lpstr> placeholder</vt:lpstr>
      <vt:lpstr> placeholder_with_default</vt:lpstr>
      <vt:lpstr>File read</vt:lpstr>
      <vt:lpstr> python open 이용</vt:lpstr>
      <vt:lpstr> read_file </vt:lpstr>
      <vt:lpstr>CSV파일: queue 처리</vt:lpstr>
      <vt:lpstr>  csv file build </vt:lpstr>
      <vt:lpstr> csv file 실행 </vt:lpstr>
      <vt:lpstr>이미지 파일</vt:lpstr>
      <vt:lpstr>  이미지 파일 읽기</vt:lpstr>
      <vt:lpstr>  이미지 파일을 위치 변환</vt:lpstr>
      <vt:lpstr>  이미지 파일 읽고 역으로 보기</vt:lpstr>
      <vt:lpstr>  이미지 파일: slice</vt:lpstr>
      <vt:lpstr>Tensor 수학 연산 </vt:lpstr>
      <vt:lpstr>Tensor 계산</vt:lpstr>
      <vt:lpstr> 사칙연산 : scalar</vt:lpstr>
      <vt:lpstr> 절대값,부호 표시</vt:lpstr>
      <vt:lpstr> 사칙연산 : 벡터 나눗셈/나머지</vt:lpstr>
      <vt:lpstr> 사칙연산 : cross</vt:lpstr>
      <vt:lpstr>  미분계수 gradiants</vt:lpstr>
      <vt:lpstr>  complex: 복소수</vt:lpstr>
      <vt:lpstr>Reduction/Scan 연산</vt:lpstr>
      <vt:lpstr>reduce_sum</vt:lpstr>
      <vt:lpstr>reduce_mean/min/max</vt:lpstr>
      <vt:lpstr>reduce_any/all</vt:lpstr>
      <vt:lpstr>reduce_prod/logsumexp</vt:lpstr>
      <vt:lpstr>accumulate_n</vt:lpstr>
      <vt:lpstr> cumsum/cumprod</vt:lpstr>
      <vt:lpstr>Segment</vt:lpstr>
      <vt:lpstr> segment_sum/prod</vt:lpstr>
      <vt:lpstr> segment_min/max</vt:lpstr>
      <vt:lpstr>행렬 연산</vt:lpstr>
      <vt:lpstr>transpose</vt:lpstr>
      <vt:lpstr>diag</vt:lpstr>
      <vt:lpstr>Matmul : 행렬곱</vt:lpstr>
      <vt:lpstr>Inverse : 역행렬</vt:lpstr>
      <vt:lpstr>matrix_determinant : 행렰</vt:lpstr>
      <vt:lpstr>trace</vt:lpstr>
      <vt:lpstr> eye : 단위행렬</vt:lpstr>
      <vt:lpstr>Tensor control flow 연산 </vt:lpstr>
      <vt:lpstr>자기 복제 및 tuple</vt:lpstr>
      <vt:lpstr> identity</vt:lpstr>
      <vt:lpstr> tuple</vt:lpstr>
      <vt:lpstr>조건 흐름 연산</vt:lpstr>
      <vt:lpstr> cond</vt:lpstr>
      <vt:lpstr> case</vt:lpstr>
      <vt:lpstr>  while_loop 1</vt:lpstr>
      <vt:lpstr>  while_loop 2</vt:lpstr>
      <vt:lpstr>연산자 operation</vt:lpstr>
      <vt:lpstr>  Logical Operators</vt:lpstr>
      <vt:lpstr>  Comparison Operators </vt:lpstr>
      <vt:lpstr>  select</vt:lpstr>
      <vt:lpstr>  where : 조건만 처리</vt:lpstr>
      <vt:lpstr>  where : 조건에 상응 변수</vt:lpstr>
      <vt:lpstr> argmin/argmax</vt:lpstr>
      <vt:lpstr> unique/setdiff1d</vt:lpstr>
      <vt:lpstr>Tensor 고계함수  </vt:lpstr>
      <vt:lpstr>Scan</vt:lpstr>
      <vt:lpstr>  scan</vt:lpstr>
      <vt:lpstr>  scan : 초기화 값 적용</vt:lpstr>
      <vt:lpstr>  scan : initializer : 1개</vt:lpstr>
      <vt:lpstr>  scan : initializer: 2개</vt:lpstr>
      <vt:lpstr>Map/Fold</vt:lpstr>
      <vt:lpstr>  map_fn</vt:lpstr>
      <vt:lpstr>  foldl / foldr</vt:lpstr>
      <vt:lpstr>Tensor Transformations </vt:lpstr>
      <vt:lpstr>Shaping</vt:lpstr>
      <vt:lpstr>reshape 정의</vt:lpstr>
      <vt:lpstr>squeeze </vt:lpstr>
      <vt:lpstr> expand_dims </vt:lpstr>
      <vt:lpstr>meshgrid </vt:lpstr>
      <vt:lpstr>Slicing and Joining</vt:lpstr>
      <vt:lpstr>slice 처리</vt:lpstr>
      <vt:lpstr>reverse</vt:lpstr>
      <vt:lpstr>split처리</vt:lpstr>
      <vt:lpstr>tile처리</vt:lpstr>
      <vt:lpstr>pad : constant처리</vt:lpstr>
      <vt:lpstr>pad :  나머지</vt:lpstr>
      <vt:lpstr>concat</vt:lpstr>
      <vt:lpstr>pack/unpack  처리</vt:lpstr>
      <vt:lpstr>String </vt:lpstr>
      <vt:lpstr>String/reduce join</vt:lpstr>
      <vt:lpstr> substr</vt:lpstr>
      <vt:lpstr> encode/decode: base64</vt:lpstr>
      <vt:lpstr> string_split</vt:lpstr>
      <vt:lpstr>histogram </vt:lpstr>
      <vt:lpstr>histogram</vt:lpstr>
      <vt:lpstr>  histogram 그래프</vt:lpstr>
      <vt:lpstr>  histogram_fixed_width</vt:lpstr>
      <vt:lpstr>4. Tensor graph </vt:lpstr>
      <vt:lpstr> Building the graph (기본 정의) </vt:lpstr>
      <vt:lpstr>작동원리</vt:lpstr>
      <vt:lpstr>Tensorflow 작동원리</vt:lpstr>
      <vt:lpstr>Graph 만들기</vt:lpstr>
      <vt:lpstr>Tensorflow: graph</vt:lpstr>
      <vt:lpstr>Building the graph</vt:lpstr>
      <vt:lpstr>Launching in a session</vt:lpstr>
      <vt:lpstr>Launching \the graph in a session (실행방법)  </vt:lpstr>
      <vt:lpstr>Session 실행 </vt:lpstr>
      <vt:lpstr>Session 종류</vt:lpstr>
      <vt:lpstr>Session</vt:lpstr>
      <vt:lpstr>변수 초기화 : Session</vt:lpstr>
      <vt:lpstr> global_variables_initializer 1</vt:lpstr>
      <vt:lpstr>global_variables_initializer 2</vt:lpstr>
      <vt:lpstr> Interactive Session 실행 방법</vt:lpstr>
      <vt:lpstr>변수 초기화</vt:lpstr>
      <vt:lpstr>InteractiveSession</vt:lpstr>
      <vt:lpstr>Interactive Usage 예시 </vt:lpstr>
      <vt:lpstr>Interactive Usage</vt:lpstr>
      <vt:lpstr>Interactive Usage 예시 1</vt:lpstr>
      <vt:lpstr>Session.run</vt:lpstr>
      <vt:lpstr>Session 이란</vt:lpstr>
      <vt:lpstr>Session.run : tensor</vt:lpstr>
      <vt:lpstr>Session.run : operation run</vt:lpstr>
      <vt:lpstr>Session.run 파라미터</vt:lpstr>
      <vt:lpstr>Session : 최종 실행</vt:lpstr>
      <vt:lpstr>Session 최종 결과 값처리</vt:lpstr>
      <vt:lpstr>fetch</vt:lpstr>
      <vt:lpstr>한개씩 가져오기</vt:lpstr>
      <vt:lpstr>여러 개 가져오기</vt:lpstr>
      <vt:lpstr>Feed 처리 방법</vt:lpstr>
      <vt:lpstr>임의의 값을 직접 할당</vt:lpstr>
      <vt:lpstr>내부 변수 활용</vt:lpstr>
      <vt:lpstr>Session feed 예시</vt:lpstr>
      <vt:lpstr>Session.run 처리 결과</vt:lpstr>
      <vt:lpstr>train.Savor  처리 예시</vt:lpstr>
      <vt:lpstr>변수 저장</vt:lpstr>
      <vt:lpstr>변수 저장 : 출력</vt:lpstr>
      <vt:lpstr>저장된 변수 읽어오기</vt:lpstr>
      <vt:lpstr>저장된 변수 읽어오기: 출력</vt:lpstr>
      <vt:lpstr>Tensorflow graph class  이해하기  </vt:lpstr>
      <vt:lpstr> tf.Graph </vt:lpstr>
      <vt:lpstr> graph</vt:lpstr>
      <vt:lpstr> graph 생성하고 연결하기</vt:lpstr>
      <vt:lpstr> tensorflow graph 객체 </vt:lpstr>
      <vt:lpstr> graph node 확인하기(순차)</vt:lpstr>
      <vt:lpstr> graph node 확인하기(순환)</vt:lpstr>
      <vt:lpstr> graph node 확인하기(역순)</vt:lpstr>
      <vt:lpstr> graph node 확인하기(파라미터)</vt:lpstr>
      <vt:lpstr>할당 변수 확인하기</vt:lpstr>
      <vt:lpstr>5. tensorboard  </vt:lpstr>
      <vt:lpstr>tensorboard  </vt:lpstr>
      <vt:lpstr>Tensorboard 서버 접속</vt:lpstr>
      <vt:lpstr>Tensorboard 서버 접근</vt:lpstr>
      <vt:lpstr>Summary 확인하기 </vt:lpstr>
      <vt:lpstr>tf.summary.FileWriter 정의 </vt:lpstr>
      <vt:lpstr>Graph만 확인</vt:lpstr>
      <vt:lpstr>Graph만 확인 : 보기</vt:lpstr>
      <vt:lpstr>Graph를 실행하면서 확인</vt:lpstr>
      <vt:lpstr>  Graph를 실행하면서 확인: 보기</vt:lpstr>
      <vt:lpstr> 버전에 따른 변경 사항 1 </vt:lpstr>
      <vt:lpstr> 버전에 따른 변경 사항 2</vt:lpstr>
      <vt:lpstr> tensorboard 이미지 확인 </vt:lpstr>
      <vt:lpstr>tensorboard 확인: input </vt:lpstr>
      <vt:lpstr>Tensorflow : graph op name</vt:lpstr>
      <vt:lpstr>tensorboard 확인: weight </vt:lpstr>
      <vt:lpstr>tensorboard 확인: output </vt:lpstr>
      <vt:lpstr>Tensorboard 세팅</vt:lpstr>
      <vt:lpstr>Tensorboard 실행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967</cp:revision>
  <cp:lastPrinted>2017-03-21T01:55:47Z</cp:lastPrinted>
  <dcterms:created xsi:type="dcterms:W3CDTF">2015-12-01T07:34:30Z</dcterms:created>
  <dcterms:modified xsi:type="dcterms:W3CDTF">2017-03-21T08:42:43Z</dcterms:modified>
</cp:coreProperties>
</file>